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0"/>
  </p:notesMasterIdLst>
  <p:sldIdLst>
    <p:sldId id="354" r:id="rId2"/>
    <p:sldId id="398" r:id="rId3"/>
    <p:sldId id="532" r:id="rId4"/>
    <p:sldId id="510" r:id="rId5"/>
    <p:sldId id="511" r:id="rId6"/>
    <p:sldId id="533" r:id="rId7"/>
    <p:sldId id="512" r:id="rId8"/>
    <p:sldId id="513" r:id="rId9"/>
    <p:sldId id="514" r:id="rId10"/>
    <p:sldId id="505" r:id="rId11"/>
    <p:sldId id="523" r:id="rId12"/>
    <p:sldId id="517" r:id="rId13"/>
    <p:sldId id="529" r:id="rId14"/>
    <p:sldId id="509" r:id="rId15"/>
    <p:sldId id="518" r:id="rId16"/>
    <p:sldId id="519" r:id="rId17"/>
    <p:sldId id="520" r:id="rId18"/>
    <p:sldId id="521" r:id="rId19"/>
    <p:sldId id="522" r:id="rId20"/>
    <p:sldId id="531" r:id="rId21"/>
    <p:sldId id="515" r:id="rId22"/>
    <p:sldId id="362" r:id="rId23"/>
    <p:sldId id="399" r:id="rId24"/>
    <p:sldId id="408" r:id="rId25"/>
    <p:sldId id="409" r:id="rId26"/>
    <p:sldId id="500" r:id="rId27"/>
    <p:sldId id="501" r:id="rId28"/>
    <p:sldId id="502" r:id="rId29"/>
    <p:sldId id="503" r:id="rId30"/>
    <p:sldId id="525" r:id="rId31"/>
    <p:sldId id="406" r:id="rId32"/>
    <p:sldId id="407" r:id="rId33"/>
    <p:sldId id="508" r:id="rId34"/>
    <p:sldId id="506" r:id="rId35"/>
    <p:sldId id="507" r:id="rId36"/>
    <p:sldId id="530" r:id="rId37"/>
    <p:sldId id="476" r:id="rId38"/>
    <p:sldId id="466" r:id="rId39"/>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22" autoAdjust="0"/>
    <p:restoredTop sz="94664" autoAdjust="0"/>
  </p:normalViewPr>
  <p:slideViewPr>
    <p:cSldViewPr>
      <p:cViewPr varScale="1">
        <p:scale>
          <a:sx n="89" d="100"/>
          <a:sy n="89" d="100"/>
        </p:scale>
        <p:origin x="154" y="10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C280661-4C43-2DF2-3431-5E712B337FB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de-DE" altLang="de-DE"/>
          </a:p>
        </p:txBody>
      </p:sp>
      <p:sp>
        <p:nvSpPr>
          <p:cNvPr id="14339" name="Rectangle 3">
            <a:extLst>
              <a:ext uri="{FF2B5EF4-FFF2-40B4-BE49-F238E27FC236}">
                <a16:creationId xmlns:a16="http://schemas.microsoft.com/office/drawing/2014/main" id="{63298126-1C91-68A5-29E0-47E228B8DB90}"/>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de-DE" altLang="de-DE"/>
          </a:p>
        </p:txBody>
      </p:sp>
      <p:sp>
        <p:nvSpPr>
          <p:cNvPr id="4100" name="Rectangle 4">
            <a:extLst>
              <a:ext uri="{FF2B5EF4-FFF2-40B4-BE49-F238E27FC236}">
                <a16:creationId xmlns:a16="http://schemas.microsoft.com/office/drawing/2014/main" id="{3AD1E4F4-E98C-06F9-3696-C9B9DB908A96}"/>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a:extLst>
              <a:ext uri="{FF2B5EF4-FFF2-40B4-BE49-F238E27FC236}">
                <a16:creationId xmlns:a16="http://schemas.microsoft.com/office/drawing/2014/main" id="{9A3A1D17-E42C-1367-E04D-78A482718BBD}"/>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de-DE" noProof="0"/>
              <a:t>Textmasterformate durch Klicken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14342" name="Rectangle 6">
            <a:extLst>
              <a:ext uri="{FF2B5EF4-FFF2-40B4-BE49-F238E27FC236}">
                <a16:creationId xmlns:a16="http://schemas.microsoft.com/office/drawing/2014/main" id="{6F9BBA74-1350-B35C-5577-B128BFCBB9E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de-DE" altLang="de-DE"/>
          </a:p>
        </p:txBody>
      </p:sp>
      <p:sp>
        <p:nvSpPr>
          <p:cNvPr id="14343" name="Rectangle 7">
            <a:extLst>
              <a:ext uri="{FF2B5EF4-FFF2-40B4-BE49-F238E27FC236}">
                <a16:creationId xmlns:a16="http://schemas.microsoft.com/office/drawing/2014/main" id="{D46171A3-892F-043D-233C-2A57208388C5}"/>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AB119BB3-F5B3-4AB0-8A19-819F36768E1B}" type="slidenum">
              <a:rPr lang="de-DE" altLang="de-DE"/>
              <a:pPr/>
              <a:t>‹#›</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3FD7953E-C5B3-EEC1-B7B4-6A930EDE8C09}"/>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39299F81-3145-60F2-0C67-9F78F615197E}"/>
              </a:ext>
            </a:extLst>
          </p:cNvPr>
          <p:cNvSpPr>
            <a:spLocks noGrp="1"/>
          </p:cNvSpPr>
          <p:nvPr>
            <p:ph type="body" idx="1"/>
          </p:nvPr>
        </p:nvSpPr>
        <p:spPr>
          <a:noFill/>
        </p:spPr>
        <p:txBody>
          <a:bodyPr/>
          <a:lstStyle/>
          <a:p>
            <a:endParaRPr lang="de-DE" altLang="de-DE"/>
          </a:p>
        </p:txBody>
      </p:sp>
      <p:sp>
        <p:nvSpPr>
          <p:cNvPr id="14340" name="Slide Number Placeholder 3">
            <a:extLst>
              <a:ext uri="{FF2B5EF4-FFF2-40B4-BE49-F238E27FC236}">
                <a16:creationId xmlns:a16="http://schemas.microsoft.com/office/drawing/2014/main" id="{6DDA8874-C94A-A49D-EE55-6981EA1EFF1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7B3C92-224B-4659-B6A3-4C7EF7F97B50}" type="slidenum">
              <a:rPr lang="de-DE" altLang="de-DE"/>
              <a:pPr/>
              <a:t>11</a:t>
            </a:fld>
            <a:endParaRPr lang="de-DE" alt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62D7C857-F06F-E69E-02FC-94BB8ADBD8C2}"/>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A310C9-0ADC-4FC3-814D-D268EE001D1B}" type="slidenum">
              <a:rPr lang="de-DE" altLang="de-DE"/>
              <a:pPr/>
              <a:t>33</a:t>
            </a:fld>
            <a:endParaRPr lang="de-DE" altLang="de-DE"/>
          </a:p>
        </p:txBody>
      </p:sp>
      <p:sp>
        <p:nvSpPr>
          <p:cNvPr id="37891" name="Rectangle 2">
            <a:extLst>
              <a:ext uri="{FF2B5EF4-FFF2-40B4-BE49-F238E27FC236}">
                <a16:creationId xmlns:a16="http://schemas.microsoft.com/office/drawing/2014/main" id="{82A0ABC9-B413-6EC1-8CB3-C53BA5AC9F62}"/>
              </a:ext>
            </a:extLst>
          </p:cNvPr>
          <p:cNvSpPr>
            <a:spLocks noGrp="1" noRot="1" noChangeAspect="1" noChangeArrowheads="1" noTextEdit="1"/>
          </p:cNvSpPr>
          <p:nvPr>
            <p:ph type="sldImg"/>
          </p:nvPr>
        </p:nvSpPr>
        <p:spPr>
          <a:xfrm>
            <a:off x="381000" y="685800"/>
            <a:ext cx="6097588" cy="3430588"/>
          </a:xfrm>
          <a:ln/>
        </p:spPr>
      </p:sp>
      <p:sp>
        <p:nvSpPr>
          <p:cNvPr id="37892" name="Rectangle 3">
            <a:extLst>
              <a:ext uri="{FF2B5EF4-FFF2-40B4-BE49-F238E27FC236}">
                <a16:creationId xmlns:a16="http://schemas.microsoft.com/office/drawing/2014/main" id="{73E09483-947E-9377-7D1A-AEFAA13E23FC}"/>
              </a:ext>
            </a:extLst>
          </p:cNvPr>
          <p:cNvSpPr>
            <a:spLocks noGrp="1" noChangeArrowheads="1"/>
          </p:cNvSpPr>
          <p:nvPr>
            <p:ph type="body" idx="1"/>
          </p:nvPr>
        </p:nvSpPr>
        <p:spPr>
          <a:xfrm>
            <a:off x="914400" y="4343400"/>
            <a:ext cx="5029200" cy="4114800"/>
          </a:xfrm>
          <a:noFill/>
        </p:spPr>
        <p:txBody>
          <a:bodyPr/>
          <a:lstStyle/>
          <a:p>
            <a:pPr eaLnBrk="1" hangingPunct="1"/>
            <a:endParaRPr lang="de-DE" alt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14E9495-E1E9-A656-4A3F-9EAEB0CEBC4A}"/>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F40DE8-5197-478C-A8F6-B1400B3B1D77}" type="slidenum">
              <a:rPr lang="de-DE" altLang="de-DE"/>
              <a:pPr/>
              <a:t>34</a:t>
            </a:fld>
            <a:endParaRPr lang="de-DE" altLang="de-DE"/>
          </a:p>
        </p:txBody>
      </p:sp>
      <p:sp>
        <p:nvSpPr>
          <p:cNvPr id="39939" name="Rectangle 2">
            <a:extLst>
              <a:ext uri="{FF2B5EF4-FFF2-40B4-BE49-F238E27FC236}">
                <a16:creationId xmlns:a16="http://schemas.microsoft.com/office/drawing/2014/main" id="{D5898B5B-6567-41EB-C12F-82E6A454C49B}"/>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3D2955D-5C24-D7E0-20C8-226DF5735776}"/>
              </a:ext>
            </a:extLst>
          </p:cNvPr>
          <p:cNvSpPr>
            <a:spLocks noGrp="1" noChangeArrowheads="1"/>
          </p:cNvSpPr>
          <p:nvPr>
            <p:ph type="body" idx="1"/>
          </p:nvPr>
        </p:nvSpPr>
        <p:spPr>
          <a:noFill/>
        </p:spPr>
        <p:txBody>
          <a:bodyPr/>
          <a:lstStyle/>
          <a:p>
            <a:pPr eaLnBrk="1" hangingPunct="1"/>
            <a:r>
              <a:rPr lang="de-DE" altLang="de-DE"/>
              <a:t>A very elegant way of doing this was proposed by Kristeková et al., who stated that „</a:t>
            </a:r>
            <a:r>
              <a:rPr lang="de-DE" altLang="de-DE" i="1"/>
              <a:t>the most complete and informative characterization of a signal can be obtained by ist decomposition in the time-frequency plane.“</a:t>
            </a:r>
            <a:r>
              <a:rPr lang="de-DE" altLang="de-DE"/>
              <a:t>  This time-frequency representation of a time series u(t) is simply a windowed Fourier transform with a sliding Gaussian window g(t). The more technical term for this is the Gabor transform. We apply this transform to both the data and the synthetics and thus obtain the respective time evolutions of the phase and the envelope.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F9C53D3-D279-2AE7-589C-CB3B3B714F51}"/>
              </a:ext>
            </a:extLst>
          </p:cNvPr>
          <p:cNvSpPr>
            <a:spLocks noGrp="1"/>
          </p:cNvSpPr>
          <p:nvPr>
            <p:ph type="dt" sz="half" idx="10"/>
          </p:nvPr>
        </p:nvSpPr>
        <p:spPr/>
        <p:txBody>
          <a:bodyPr/>
          <a:lstStyle>
            <a:lvl1pPr>
              <a:defRPr/>
            </a:lvl1pPr>
          </a:lstStyle>
          <a:p>
            <a:pPr>
              <a:defRPr/>
            </a:pPr>
            <a:fld id="{056BFCAD-4135-4EAC-861A-22ED6D0601E7}" type="datetimeFigureOut">
              <a:rPr lang="en-US"/>
              <a:pPr>
                <a:defRPr/>
              </a:pPr>
              <a:t>5/22/2025</a:t>
            </a:fld>
            <a:endParaRPr lang="en-US"/>
          </a:p>
        </p:txBody>
      </p:sp>
      <p:sp>
        <p:nvSpPr>
          <p:cNvPr id="5" name="Footer Placeholder 4">
            <a:extLst>
              <a:ext uri="{FF2B5EF4-FFF2-40B4-BE49-F238E27FC236}">
                <a16:creationId xmlns:a16="http://schemas.microsoft.com/office/drawing/2014/main" id="{F73919A1-2059-CAA4-EDD7-F4F5C514BAA4}"/>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AF720CDC-03BE-98B8-32FB-A0CA88043263}"/>
              </a:ext>
            </a:extLst>
          </p:cNvPr>
          <p:cNvSpPr>
            <a:spLocks noGrp="1"/>
          </p:cNvSpPr>
          <p:nvPr>
            <p:ph type="sldNum" sz="quarter" idx="12"/>
          </p:nvPr>
        </p:nvSpPr>
        <p:spPr/>
        <p:txBody>
          <a:bodyPr/>
          <a:lstStyle>
            <a:lvl1pPr>
              <a:defRPr/>
            </a:lvl1pPr>
          </a:lstStyle>
          <a:p>
            <a:fld id="{3F53054C-BCE0-45B3-8B9D-D2FE44A42282}" type="slidenum">
              <a:rPr lang="de-DE" altLang="de-DE"/>
              <a:pPr/>
              <a:t>‹#›</a:t>
            </a:fld>
            <a:endParaRPr lang="de-DE" altLang="de-DE"/>
          </a:p>
        </p:txBody>
      </p:sp>
    </p:spTree>
    <p:extLst>
      <p:ext uri="{BB962C8B-B14F-4D97-AF65-F5344CB8AC3E}">
        <p14:creationId xmlns:p14="http://schemas.microsoft.com/office/powerpoint/2010/main" val="11873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4256ABB-9BD1-7E6F-11F0-07AFB7249484}"/>
              </a:ext>
            </a:extLst>
          </p:cNvPr>
          <p:cNvSpPr>
            <a:spLocks noGrp="1"/>
          </p:cNvSpPr>
          <p:nvPr>
            <p:ph type="dt" sz="half" idx="10"/>
          </p:nvPr>
        </p:nvSpPr>
        <p:spPr/>
        <p:txBody>
          <a:bodyPr/>
          <a:lstStyle>
            <a:lvl1pPr>
              <a:defRPr/>
            </a:lvl1pPr>
          </a:lstStyle>
          <a:p>
            <a:pPr>
              <a:defRPr/>
            </a:pPr>
            <a:fld id="{3DC2EFFE-D0A3-484D-9801-341FB1003DAE}" type="datetimeFigureOut">
              <a:rPr lang="en-US"/>
              <a:pPr>
                <a:defRPr/>
              </a:pPr>
              <a:t>5/22/2025</a:t>
            </a:fld>
            <a:endParaRPr lang="en-US"/>
          </a:p>
        </p:txBody>
      </p:sp>
      <p:sp>
        <p:nvSpPr>
          <p:cNvPr id="5" name="Footer Placeholder 4">
            <a:extLst>
              <a:ext uri="{FF2B5EF4-FFF2-40B4-BE49-F238E27FC236}">
                <a16:creationId xmlns:a16="http://schemas.microsoft.com/office/drawing/2014/main" id="{E4697763-4F28-78B3-6861-5B814E1422C6}"/>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3D114D41-2A04-6930-2E76-3A12C5F454C6}"/>
              </a:ext>
            </a:extLst>
          </p:cNvPr>
          <p:cNvSpPr>
            <a:spLocks noGrp="1"/>
          </p:cNvSpPr>
          <p:nvPr>
            <p:ph type="sldNum" sz="quarter" idx="12"/>
          </p:nvPr>
        </p:nvSpPr>
        <p:spPr/>
        <p:txBody>
          <a:bodyPr/>
          <a:lstStyle>
            <a:lvl1pPr>
              <a:defRPr/>
            </a:lvl1pPr>
          </a:lstStyle>
          <a:p>
            <a:fld id="{734C5E30-BA1E-4DAD-9024-259575C15E0B}" type="slidenum">
              <a:rPr lang="de-DE" altLang="de-DE"/>
              <a:pPr/>
              <a:t>‹#›</a:t>
            </a:fld>
            <a:endParaRPr lang="de-DE" altLang="de-DE"/>
          </a:p>
        </p:txBody>
      </p:sp>
    </p:spTree>
    <p:extLst>
      <p:ext uri="{BB962C8B-B14F-4D97-AF65-F5344CB8AC3E}">
        <p14:creationId xmlns:p14="http://schemas.microsoft.com/office/powerpoint/2010/main" val="147882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0B64488-9ED2-4CD4-2553-CD16D563CB32}"/>
              </a:ext>
            </a:extLst>
          </p:cNvPr>
          <p:cNvSpPr>
            <a:spLocks noGrp="1"/>
          </p:cNvSpPr>
          <p:nvPr>
            <p:ph type="dt" sz="half" idx="10"/>
          </p:nvPr>
        </p:nvSpPr>
        <p:spPr/>
        <p:txBody>
          <a:bodyPr/>
          <a:lstStyle>
            <a:lvl1pPr>
              <a:defRPr/>
            </a:lvl1pPr>
          </a:lstStyle>
          <a:p>
            <a:pPr>
              <a:defRPr/>
            </a:pPr>
            <a:fld id="{87668A2F-D952-423E-A3ED-41F844967150}" type="datetimeFigureOut">
              <a:rPr lang="en-US"/>
              <a:pPr>
                <a:defRPr/>
              </a:pPr>
              <a:t>5/22/2025</a:t>
            </a:fld>
            <a:endParaRPr lang="en-US"/>
          </a:p>
        </p:txBody>
      </p:sp>
      <p:sp>
        <p:nvSpPr>
          <p:cNvPr id="5" name="Footer Placeholder 4">
            <a:extLst>
              <a:ext uri="{FF2B5EF4-FFF2-40B4-BE49-F238E27FC236}">
                <a16:creationId xmlns:a16="http://schemas.microsoft.com/office/drawing/2014/main" id="{4E93BC78-B915-509C-99B2-2442CB518FC5}"/>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8770BA71-7514-5107-311D-F8C894843961}"/>
              </a:ext>
            </a:extLst>
          </p:cNvPr>
          <p:cNvSpPr>
            <a:spLocks noGrp="1"/>
          </p:cNvSpPr>
          <p:nvPr>
            <p:ph type="sldNum" sz="quarter" idx="12"/>
          </p:nvPr>
        </p:nvSpPr>
        <p:spPr/>
        <p:txBody>
          <a:bodyPr/>
          <a:lstStyle>
            <a:lvl1pPr>
              <a:defRPr/>
            </a:lvl1pPr>
          </a:lstStyle>
          <a:p>
            <a:fld id="{79135317-24B1-40A7-9780-87FEEE1D3350}" type="slidenum">
              <a:rPr lang="de-DE" altLang="de-DE"/>
              <a:pPr/>
              <a:t>‹#›</a:t>
            </a:fld>
            <a:endParaRPr lang="de-DE" altLang="de-DE"/>
          </a:p>
        </p:txBody>
      </p:sp>
    </p:spTree>
    <p:extLst>
      <p:ext uri="{BB962C8B-B14F-4D97-AF65-F5344CB8AC3E}">
        <p14:creationId xmlns:p14="http://schemas.microsoft.com/office/powerpoint/2010/main" val="29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lstStyle/>
          <a:p>
            <a:r>
              <a:rPr lang="en-US"/>
              <a:t>Click to edit Master title style</a:t>
            </a:r>
            <a:endParaRPr lang="de-DE"/>
          </a:p>
        </p:txBody>
      </p:sp>
      <p:sp>
        <p:nvSpPr>
          <p:cNvPr id="3" name="Text Placeholder 2"/>
          <p:cNvSpPr>
            <a:spLocks noGrp="1"/>
          </p:cNvSpPr>
          <p:nvPr>
            <p:ph type="body"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97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ooter Placeholder 4">
            <a:extLst>
              <a:ext uri="{FF2B5EF4-FFF2-40B4-BE49-F238E27FC236}">
                <a16:creationId xmlns:a16="http://schemas.microsoft.com/office/drawing/2014/main" id="{D752C556-D457-3FE4-6567-1B59C5E48A07}"/>
              </a:ext>
            </a:extLst>
          </p:cNvPr>
          <p:cNvSpPr>
            <a:spLocks noGrp="1"/>
          </p:cNvSpPr>
          <p:nvPr>
            <p:ph type="ftr" sz="quarter" idx="10"/>
          </p:nvPr>
        </p:nvSpPr>
        <p:spPr>
          <a:xfrm>
            <a:off x="3759200" y="6613525"/>
            <a:ext cx="5588000" cy="244475"/>
          </a:xfrm>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2C8FBAAC-4977-2784-3A7B-8509820071EA}"/>
              </a:ext>
            </a:extLst>
          </p:cNvPr>
          <p:cNvSpPr>
            <a:spLocks noGrp="1"/>
          </p:cNvSpPr>
          <p:nvPr>
            <p:ph type="sldNum" sz="quarter" idx="11"/>
          </p:nvPr>
        </p:nvSpPr>
        <p:spPr>
          <a:xfrm>
            <a:off x="9347200" y="6477000"/>
            <a:ext cx="2844800" cy="381000"/>
          </a:xfrm>
        </p:spPr>
        <p:txBody>
          <a:bodyPr/>
          <a:lstStyle>
            <a:lvl1pPr>
              <a:defRPr/>
            </a:lvl1pPr>
          </a:lstStyle>
          <a:p>
            <a:fld id="{222019F8-DD48-4C60-87E2-8FE334D26E15}" type="slidenum">
              <a:rPr lang="de-DE" altLang="de-DE"/>
              <a:pPr/>
              <a:t>‹#›</a:t>
            </a:fld>
            <a:endParaRPr lang="de-DE" altLang="de-DE"/>
          </a:p>
        </p:txBody>
      </p:sp>
    </p:spTree>
    <p:extLst>
      <p:ext uri="{BB962C8B-B14F-4D97-AF65-F5344CB8AC3E}">
        <p14:creationId xmlns:p14="http://schemas.microsoft.com/office/powerpoint/2010/main" val="329752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lstStyle/>
          <a:p>
            <a:r>
              <a:rPr lang="en-US"/>
              <a:t>Click to edit Master title style</a:t>
            </a:r>
            <a:endParaRPr lang="de-DE"/>
          </a:p>
        </p:txBody>
      </p:sp>
      <p:sp>
        <p:nvSpPr>
          <p:cNvPr id="3" name="Content Placeholder 2"/>
          <p:cNvSpPr>
            <a:spLocks noGrp="1"/>
          </p:cNvSpPr>
          <p:nvPr>
            <p:ph sz="half" idx="1"/>
          </p:nvPr>
        </p:nvSpPr>
        <p:spPr>
          <a:xfrm>
            <a:off x="609600" y="1600203"/>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Content Placeholder 4"/>
          <p:cNvSpPr>
            <a:spLocks noGrp="1"/>
          </p:cNvSpPr>
          <p:nvPr>
            <p:ph sz="quarter" idx="3"/>
          </p:nvPr>
        </p:nvSpPr>
        <p:spPr>
          <a:xfrm>
            <a:off x="6197600" y="3938591"/>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a:extLst>
              <a:ext uri="{FF2B5EF4-FFF2-40B4-BE49-F238E27FC236}">
                <a16:creationId xmlns:a16="http://schemas.microsoft.com/office/drawing/2014/main" id="{E3E97AB6-2BB3-610C-7B3E-39C78612A951}"/>
              </a:ext>
            </a:extLst>
          </p:cNvPr>
          <p:cNvSpPr>
            <a:spLocks noGrp="1"/>
          </p:cNvSpPr>
          <p:nvPr>
            <p:ph type="ftr" sz="quarter" idx="10"/>
          </p:nvPr>
        </p:nvSpPr>
        <p:spPr>
          <a:xfrm>
            <a:off x="3759200" y="6613525"/>
            <a:ext cx="5588000" cy="244475"/>
          </a:xfrm>
        </p:spPr>
        <p:txBody>
          <a:bodyPr/>
          <a:lstStyle>
            <a:lvl1pPr>
              <a:defRPr/>
            </a:lvl1pPr>
          </a:lstStyle>
          <a:p>
            <a:pPr>
              <a:defRPr/>
            </a:pPr>
            <a:r>
              <a:rPr lang="de-DE" altLang="de-DE"/>
              <a:t>Computational Geophysics and Data Analysis</a:t>
            </a:r>
          </a:p>
        </p:txBody>
      </p:sp>
      <p:sp>
        <p:nvSpPr>
          <p:cNvPr id="7" name="Slide Number Placeholder 6">
            <a:extLst>
              <a:ext uri="{FF2B5EF4-FFF2-40B4-BE49-F238E27FC236}">
                <a16:creationId xmlns:a16="http://schemas.microsoft.com/office/drawing/2014/main" id="{3F77B985-32B1-6151-937E-14D13D3659C6}"/>
              </a:ext>
            </a:extLst>
          </p:cNvPr>
          <p:cNvSpPr>
            <a:spLocks noGrp="1"/>
          </p:cNvSpPr>
          <p:nvPr>
            <p:ph type="sldNum" sz="quarter" idx="11"/>
          </p:nvPr>
        </p:nvSpPr>
        <p:spPr>
          <a:xfrm>
            <a:off x="9347200" y="6477000"/>
            <a:ext cx="2844800" cy="381000"/>
          </a:xfrm>
        </p:spPr>
        <p:txBody>
          <a:bodyPr/>
          <a:lstStyle>
            <a:lvl1pPr>
              <a:defRPr/>
            </a:lvl1pPr>
          </a:lstStyle>
          <a:p>
            <a:fld id="{12891BF7-C786-494B-89BE-842CAB066A12}" type="slidenum">
              <a:rPr lang="de-DE" altLang="de-DE"/>
              <a:pPr/>
              <a:t>‹#›</a:t>
            </a:fld>
            <a:endParaRPr lang="de-DE" altLang="de-DE"/>
          </a:p>
        </p:txBody>
      </p:sp>
    </p:spTree>
    <p:extLst>
      <p:ext uri="{BB962C8B-B14F-4D97-AF65-F5344CB8AC3E}">
        <p14:creationId xmlns:p14="http://schemas.microsoft.com/office/powerpoint/2010/main" val="36015492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FC8795C-C390-58EE-2DC5-DBD8F32272FB}"/>
              </a:ext>
            </a:extLst>
          </p:cNvPr>
          <p:cNvSpPr>
            <a:spLocks noGrp="1"/>
          </p:cNvSpPr>
          <p:nvPr>
            <p:ph type="dt" sz="half" idx="10"/>
          </p:nvPr>
        </p:nvSpPr>
        <p:spPr/>
        <p:txBody>
          <a:bodyPr/>
          <a:lstStyle>
            <a:lvl1pPr>
              <a:defRPr/>
            </a:lvl1pPr>
          </a:lstStyle>
          <a:p>
            <a:pPr>
              <a:defRPr/>
            </a:pPr>
            <a:fld id="{69D6E1BA-595A-42D7-BD17-8BF9BCC73629}" type="datetimeFigureOut">
              <a:rPr lang="en-US"/>
              <a:pPr>
                <a:defRPr/>
              </a:pPr>
              <a:t>5/22/2025</a:t>
            </a:fld>
            <a:endParaRPr lang="en-US"/>
          </a:p>
        </p:txBody>
      </p:sp>
      <p:sp>
        <p:nvSpPr>
          <p:cNvPr id="5" name="Footer Placeholder 4">
            <a:extLst>
              <a:ext uri="{FF2B5EF4-FFF2-40B4-BE49-F238E27FC236}">
                <a16:creationId xmlns:a16="http://schemas.microsoft.com/office/drawing/2014/main" id="{E2731065-4298-E671-F920-BFD4E31E3129}"/>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E1FA0EE7-E0F2-C972-0B52-4D4630B08841}"/>
              </a:ext>
            </a:extLst>
          </p:cNvPr>
          <p:cNvSpPr>
            <a:spLocks noGrp="1"/>
          </p:cNvSpPr>
          <p:nvPr>
            <p:ph type="sldNum" sz="quarter" idx="12"/>
          </p:nvPr>
        </p:nvSpPr>
        <p:spPr/>
        <p:txBody>
          <a:bodyPr/>
          <a:lstStyle>
            <a:lvl1pPr>
              <a:defRPr/>
            </a:lvl1pPr>
          </a:lstStyle>
          <a:p>
            <a:fld id="{01C14DCA-8E43-4947-997B-62B4ECD9EEAF}" type="slidenum">
              <a:rPr lang="de-DE" altLang="de-DE"/>
              <a:pPr/>
              <a:t>‹#›</a:t>
            </a:fld>
            <a:endParaRPr lang="de-DE" altLang="de-DE"/>
          </a:p>
        </p:txBody>
      </p:sp>
    </p:spTree>
    <p:extLst>
      <p:ext uri="{BB962C8B-B14F-4D97-AF65-F5344CB8AC3E}">
        <p14:creationId xmlns:p14="http://schemas.microsoft.com/office/powerpoint/2010/main" val="408809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51EA93-7448-1B7A-66C1-777935EA91C3}"/>
              </a:ext>
            </a:extLst>
          </p:cNvPr>
          <p:cNvSpPr>
            <a:spLocks noGrp="1"/>
          </p:cNvSpPr>
          <p:nvPr>
            <p:ph type="dt" sz="half" idx="10"/>
          </p:nvPr>
        </p:nvSpPr>
        <p:spPr/>
        <p:txBody>
          <a:bodyPr/>
          <a:lstStyle>
            <a:lvl1pPr>
              <a:defRPr/>
            </a:lvl1pPr>
          </a:lstStyle>
          <a:p>
            <a:pPr>
              <a:defRPr/>
            </a:pPr>
            <a:fld id="{840D849F-2D8D-429C-BD40-19244492D954}" type="datetimeFigureOut">
              <a:rPr lang="en-US"/>
              <a:pPr>
                <a:defRPr/>
              </a:pPr>
              <a:t>5/22/2025</a:t>
            </a:fld>
            <a:endParaRPr lang="en-US"/>
          </a:p>
        </p:txBody>
      </p:sp>
      <p:sp>
        <p:nvSpPr>
          <p:cNvPr id="5" name="Footer Placeholder 4">
            <a:extLst>
              <a:ext uri="{FF2B5EF4-FFF2-40B4-BE49-F238E27FC236}">
                <a16:creationId xmlns:a16="http://schemas.microsoft.com/office/drawing/2014/main" id="{C65CBCF0-0D87-A8B6-478C-AAA9809E2256}"/>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232FC678-472A-C023-95E2-785E4E3FE6D9}"/>
              </a:ext>
            </a:extLst>
          </p:cNvPr>
          <p:cNvSpPr>
            <a:spLocks noGrp="1"/>
          </p:cNvSpPr>
          <p:nvPr>
            <p:ph type="sldNum" sz="quarter" idx="12"/>
          </p:nvPr>
        </p:nvSpPr>
        <p:spPr/>
        <p:txBody>
          <a:bodyPr/>
          <a:lstStyle>
            <a:lvl1pPr>
              <a:defRPr/>
            </a:lvl1pPr>
          </a:lstStyle>
          <a:p>
            <a:fld id="{2CB84B3B-3FF7-427B-8C4D-0926B45988CC}" type="slidenum">
              <a:rPr lang="de-DE" altLang="de-DE"/>
              <a:pPr/>
              <a:t>‹#›</a:t>
            </a:fld>
            <a:endParaRPr lang="de-DE" altLang="de-DE"/>
          </a:p>
        </p:txBody>
      </p:sp>
    </p:spTree>
    <p:extLst>
      <p:ext uri="{BB962C8B-B14F-4D97-AF65-F5344CB8AC3E}">
        <p14:creationId xmlns:p14="http://schemas.microsoft.com/office/powerpoint/2010/main" val="453518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4E2512F6-2F03-F0CA-F90C-2CBF9F603A9B}"/>
              </a:ext>
            </a:extLst>
          </p:cNvPr>
          <p:cNvSpPr>
            <a:spLocks noGrp="1"/>
          </p:cNvSpPr>
          <p:nvPr>
            <p:ph type="dt" sz="half" idx="10"/>
          </p:nvPr>
        </p:nvSpPr>
        <p:spPr/>
        <p:txBody>
          <a:bodyPr/>
          <a:lstStyle>
            <a:lvl1pPr>
              <a:defRPr/>
            </a:lvl1pPr>
          </a:lstStyle>
          <a:p>
            <a:pPr>
              <a:defRPr/>
            </a:pPr>
            <a:fld id="{A352C6B7-EF7A-42CB-BDA1-BC3158EEE07F}" type="datetimeFigureOut">
              <a:rPr lang="en-US"/>
              <a:pPr>
                <a:defRPr/>
              </a:pPr>
              <a:t>5/22/2025</a:t>
            </a:fld>
            <a:endParaRPr lang="en-US"/>
          </a:p>
        </p:txBody>
      </p:sp>
      <p:sp>
        <p:nvSpPr>
          <p:cNvPr id="6" name="Footer Placeholder 4">
            <a:extLst>
              <a:ext uri="{FF2B5EF4-FFF2-40B4-BE49-F238E27FC236}">
                <a16:creationId xmlns:a16="http://schemas.microsoft.com/office/drawing/2014/main" id="{3C8E1F13-A9A6-58E5-8013-CC9DCDAE4950}"/>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7" name="Slide Number Placeholder 5">
            <a:extLst>
              <a:ext uri="{FF2B5EF4-FFF2-40B4-BE49-F238E27FC236}">
                <a16:creationId xmlns:a16="http://schemas.microsoft.com/office/drawing/2014/main" id="{6AC9B284-A7FD-EAAF-0A02-B6F6CCB1EE51}"/>
              </a:ext>
            </a:extLst>
          </p:cNvPr>
          <p:cNvSpPr>
            <a:spLocks noGrp="1"/>
          </p:cNvSpPr>
          <p:nvPr>
            <p:ph type="sldNum" sz="quarter" idx="12"/>
          </p:nvPr>
        </p:nvSpPr>
        <p:spPr/>
        <p:txBody>
          <a:bodyPr/>
          <a:lstStyle>
            <a:lvl1pPr>
              <a:defRPr/>
            </a:lvl1pPr>
          </a:lstStyle>
          <a:p>
            <a:fld id="{4CBCB849-C2C7-4FC2-BEBD-8822EB94FE60}" type="slidenum">
              <a:rPr lang="de-DE" altLang="de-DE"/>
              <a:pPr/>
              <a:t>‹#›</a:t>
            </a:fld>
            <a:endParaRPr lang="de-DE" altLang="de-DE"/>
          </a:p>
        </p:txBody>
      </p:sp>
    </p:spTree>
    <p:extLst>
      <p:ext uri="{BB962C8B-B14F-4D97-AF65-F5344CB8AC3E}">
        <p14:creationId xmlns:p14="http://schemas.microsoft.com/office/powerpoint/2010/main" val="2953176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D703A10E-28D5-ADDD-D6F3-0A6888D6BB89}"/>
              </a:ext>
            </a:extLst>
          </p:cNvPr>
          <p:cNvSpPr>
            <a:spLocks noGrp="1"/>
          </p:cNvSpPr>
          <p:nvPr>
            <p:ph type="dt" sz="half" idx="10"/>
          </p:nvPr>
        </p:nvSpPr>
        <p:spPr/>
        <p:txBody>
          <a:bodyPr/>
          <a:lstStyle>
            <a:lvl1pPr>
              <a:defRPr/>
            </a:lvl1pPr>
          </a:lstStyle>
          <a:p>
            <a:pPr>
              <a:defRPr/>
            </a:pPr>
            <a:fld id="{77033466-32A1-4E97-9F62-9963020FCDF7}" type="datetimeFigureOut">
              <a:rPr lang="en-US"/>
              <a:pPr>
                <a:defRPr/>
              </a:pPr>
              <a:t>5/22/2025</a:t>
            </a:fld>
            <a:endParaRPr lang="en-US"/>
          </a:p>
        </p:txBody>
      </p:sp>
      <p:sp>
        <p:nvSpPr>
          <p:cNvPr id="8" name="Footer Placeholder 4">
            <a:extLst>
              <a:ext uri="{FF2B5EF4-FFF2-40B4-BE49-F238E27FC236}">
                <a16:creationId xmlns:a16="http://schemas.microsoft.com/office/drawing/2014/main" id="{E53E1A9D-D227-CF85-BEE2-E10EE13C476B}"/>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9" name="Slide Number Placeholder 5">
            <a:extLst>
              <a:ext uri="{FF2B5EF4-FFF2-40B4-BE49-F238E27FC236}">
                <a16:creationId xmlns:a16="http://schemas.microsoft.com/office/drawing/2014/main" id="{8FF6EFA5-1190-C875-2C26-97CD5AEAB0DF}"/>
              </a:ext>
            </a:extLst>
          </p:cNvPr>
          <p:cNvSpPr>
            <a:spLocks noGrp="1"/>
          </p:cNvSpPr>
          <p:nvPr>
            <p:ph type="sldNum" sz="quarter" idx="12"/>
          </p:nvPr>
        </p:nvSpPr>
        <p:spPr/>
        <p:txBody>
          <a:bodyPr/>
          <a:lstStyle>
            <a:lvl1pPr>
              <a:defRPr/>
            </a:lvl1pPr>
          </a:lstStyle>
          <a:p>
            <a:fld id="{4ACDC4D8-4927-4342-A5C1-88C52BC714E4}" type="slidenum">
              <a:rPr lang="de-DE" altLang="de-DE"/>
              <a:pPr/>
              <a:t>‹#›</a:t>
            </a:fld>
            <a:endParaRPr lang="de-DE" altLang="de-DE"/>
          </a:p>
        </p:txBody>
      </p:sp>
    </p:spTree>
    <p:extLst>
      <p:ext uri="{BB962C8B-B14F-4D97-AF65-F5344CB8AC3E}">
        <p14:creationId xmlns:p14="http://schemas.microsoft.com/office/powerpoint/2010/main" val="2729996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CC9C6DCC-9021-2E17-289F-8367BBF1F985}"/>
              </a:ext>
            </a:extLst>
          </p:cNvPr>
          <p:cNvSpPr>
            <a:spLocks noGrp="1"/>
          </p:cNvSpPr>
          <p:nvPr>
            <p:ph type="dt" sz="half" idx="10"/>
          </p:nvPr>
        </p:nvSpPr>
        <p:spPr/>
        <p:txBody>
          <a:bodyPr/>
          <a:lstStyle>
            <a:lvl1pPr>
              <a:defRPr/>
            </a:lvl1pPr>
          </a:lstStyle>
          <a:p>
            <a:pPr>
              <a:defRPr/>
            </a:pPr>
            <a:fld id="{D0939136-05D4-46F4-882B-89F19142AB83}" type="datetimeFigureOut">
              <a:rPr lang="en-US"/>
              <a:pPr>
                <a:defRPr/>
              </a:pPr>
              <a:t>5/22/2025</a:t>
            </a:fld>
            <a:endParaRPr lang="en-US"/>
          </a:p>
        </p:txBody>
      </p:sp>
      <p:sp>
        <p:nvSpPr>
          <p:cNvPr id="4" name="Footer Placeholder 4">
            <a:extLst>
              <a:ext uri="{FF2B5EF4-FFF2-40B4-BE49-F238E27FC236}">
                <a16:creationId xmlns:a16="http://schemas.microsoft.com/office/drawing/2014/main" id="{A3461B80-DE51-AF44-7B50-183E63781FA5}"/>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5" name="Slide Number Placeholder 5">
            <a:extLst>
              <a:ext uri="{FF2B5EF4-FFF2-40B4-BE49-F238E27FC236}">
                <a16:creationId xmlns:a16="http://schemas.microsoft.com/office/drawing/2014/main" id="{D3672393-C962-C2DF-1AE1-8720FBCAFECD}"/>
              </a:ext>
            </a:extLst>
          </p:cNvPr>
          <p:cNvSpPr>
            <a:spLocks noGrp="1"/>
          </p:cNvSpPr>
          <p:nvPr>
            <p:ph type="sldNum" sz="quarter" idx="12"/>
          </p:nvPr>
        </p:nvSpPr>
        <p:spPr/>
        <p:txBody>
          <a:bodyPr/>
          <a:lstStyle>
            <a:lvl1pPr>
              <a:defRPr/>
            </a:lvl1pPr>
          </a:lstStyle>
          <a:p>
            <a:fld id="{413C07C9-E10A-4100-83A7-F9291F9A742C}" type="slidenum">
              <a:rPr lang="de-DE" altLang="de-DE"/>
              <a:pPr/>
              <a:t>‹#›</a:t>
            </a:fld>
            <a:endParaRPr lang="de-DE" altLang="de-DE"/>
          </a:p>
        </p:txBody>
      </p:sp>
    </p:spTree>
    <p:extLst>
      <p:ext uri="{BB962C8B-B14F-4D97-AF65-F5344CB8AC3E}">
        <p14:creationId xmlns:p14="http://schemas.microsoft.com/office/powerpoint/2010/main" val="99591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1697437-5032-7A3B-BFD2-C412E70EDBE7}"/>
              </a:ext>
            </a:extLst>
          </p:cNvPr>
          <p:cNvSpPr>
            <a:spLocks noGrp="1"/>
          </p:cNvSpPr>
          <p:nvPr>
            <p:ph type="dt" sz="half" idx="10"/>
          </p:nvPr>
        </p:nvSpPr>
        <p:spPr/>
        <p:txBody>
          <a:bodyPr/>
          <a:lstStyle>
            <a:lvl1pPr>
              <a:defRPr/>
            </a:lvl1pPr>
          </a:lstStyle>
          <a:p>
            <a:pPr>
              <a:defRPr/>
            </a:pPr>
            <a:fld id="{BC7D3AB5-8203-4EFD-8CC8-7E6A81E97134}" type="datetimeFigureOut">
              <a:rPr lang="en-US"/>
              <a:pPr>
                <a:defRPr/>
              </a:pPr>
              <a:t>5/22/2025</a:t>
            </a:fld>
            <a:endParaRPr lang="en-US"/>
          </a:p>
        </p:txBody>
      </p:sp>
      <p:sp>
        <p:nvSpPr>
          <p:cNvPr id="3" name="Footer Placeholder 4">
            <a:extLst>
              <a:ext uri="{FF2B5EF4-FFF2-40B4-BE49-F238E27FC236}">
                <a16:creationId xmlns:a16="http://schemas.microsoft.com/office/drawing/2014/main" id="{DA93AEDD-EE4C-F61D-CF0A-9A688967A15E}"/>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4" name="Slide Number Placeholder 5">
            <a:extLst>
              <a:ext uri="{FF2B5EF4-FFF2-40B4-BE49-F238E27FC236}">
                <a16:creationId xmlns:a16="http://schemas.microsoft.com/office/drawing/2014/main" id="{050368FE-B58C-C45A-BDFA-99C721BD0236}"/>
              </a:ext>
            </a:extLst>
          </p:cNvPr>
          <p:cNvSpPr>
            <a:spLocks noGrp="1"/>
          </p:cNvSpPr>
          <p:nvPr>
            <p:ph type="sldNum" sz="quarter" idx="12"/>
          </p:nvPr>
        </p:nvSpPr>
        <p:spPr/>
        <p:txBody>
          <a:bodyPr/>
          <a:lstStyle>
            <a:lvl1pPr>
              <a:defRPr/>
            </a:lvl1pPr>
          </a:lstStyle>
          <a:p>
            <a:fld id="{C4B0F13D-8145-4E62-88AB-56B3E6104AE6}" type="slidenum">
              <a:rPr lang="de-DE" altLang="de-DE"/>
              <a:pPr/>
              <a:t>‹#›</a:t>
            </a:fld>
            <a:endParaRPr lang="de-DE" altLang="de-DE"/>
          </a:p>
        </p:txBody>
      </p:sp>
    </p:spTree>
    <p:extLst>
      <p:ext uri="{BB962C8B-B14F-4D97-AF65-F5344CB8AC3E}">
        <p14:creationId xmlns:p14="http://schemas.microsoft.com/office/powerpoint/2010/main" val="340492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71EA38E-AA5F-F99E-561E-99AFACD32D4B}"/>
              </a:ext>
            </a:extLst>
          </p:cNvPr>
          <p:cNvSpPr>
            <a:spLocks noGrp="1"/>
          </p:cNvSpPr>
          <p:nvPr>
            <p:ph type="dt" sz="half" idx="10"/>
          </p:nvPr>
        </p:nvSpPr>
        <p:spPr/>
        <p:txBody>
          <a:bodyPr/>
          <a:lstStyle>
            <a:lvl1pPr>
              <a:defRPr/>
            </a:lvl1pPr>
          </a:lstStyle>
          <a:p>
            <a:pPr>
              <a:defRPr/>
            </a:pPr>
            <a:fld id="{A28619DC-5ED1-4CEF-A28A-2B800938FC5D}" type="datetimeFigureOut">
              <a:rPr lang="en-US"/>
              <a:pPr>
                <a:defRPr/>
              </a:pPr>
              <a:t>5/22/2025</a:t>
            </a:fld>
            <a:endParaRPr lang="en-US"/>
          </a:p>
        </p:txBody>
      </p:sp>
      <p:sp>
        <p:nvSpPr>
          <p:cNvPr id="6" name="Footer Placeholder 4">
            <a:extLst>
              <a:ext uri="{FF2B5EF4-FFF2-40B4-BE49-F238E27FC236}">
                <a16:creationId xmlns:a16="http://schemas.microsoft.com/office/drawing/2014/main" id="{2AD0A822-5763-7035-7D57-643924C33E44}"/>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7" name="Slide Number Placeholder 5">
            <a:extLst>
              <a:ext uri="{FF2B5EF4-FFF2-40B4-BE49-F238E27FC236}">
                <a16:creationId xmlns:a16="http://schemas.microsoft.com/office/drawing/2014/main" id="{50436960-C1B8-A50E-D98D-F2642B8D60E8}"/>
              </a:ext>
            </a:extLst>
          </p:cNvPr>
          <p:cNvSpPr>
            <a:spLocks noGrp="1"/>
          </p:cNvSpPr>
          <p:nvPr>
            <p:ph type="sldNum" sz="quarter" idx="12"/>
          </p:nvPr>
        </p:nvSpPr>
        <p:spPr/>
        <p:txBody>
          <a:bodyPr/>
          <a:lstStyle>
            <a:lvl1pPr>
              <a:defRPr/>
            </a:lvl1pPr>
          </a:lstStyle>
          <a:p>
            <a:fld id="{91B38C33-700F-4530-BF03-33AA649D3951}" type="slidenum">
              <a:rPr lang="de-DE" altLang="de-DE"/>
              <a:pPr/>
              <a:t>‹#›</a:t>
            </a:fld>
            <a:endParaRPr lang="de-DE" altLang="de-DE"/>
          </a:p>
        </p:txBody>
      </p:sp>
    </p:spTree>
    <p:extLst>
      <p:ext uri="{BB962C8B-B14F-4D97-AF65-F5344CB8AC3E}">
        <p14:creationId xmlns:p14="http://schemas.microsoft.com/office/powerpoint/2010/main" val="391841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DCB5E64-2169-08DC-79B7-5366C33358DE}"/>
              </a:ext>
            </a:extLst>
          </p:cNvPr>
          <p:cNvSpPr>
            <a:spLocks noGrp="1"/>
          </p:cNvSpPr>
          <p:nvPr>
            <p:ph type="dt" sz="half" idx="10"/>
          </p:nvPr>
        </p:nvSpPr>
        <p:spPr/>
        <p:txBody>
          <a:bodyPr/>
          <a:lstStyle>
            <a:lvl1pPr>
              <a:defRPr/>
            </a:lvl1pPr>
          </a:lstStyle>
          <a:p>
            <a:pPr>
              <a:defRPr/>
            </a:pPr>
            <a:fld id="{90CD00A3-9D67-47C9-8033-9701624EE63F}" type="datetimeFigureOut">
              <a:rPr lang="en-US"/>
              <a:pPr>
                <a:defRPr/>
              </a:pPr>
              <a:t>5/22/2025</a:t>
            </a:fld>
            <a:endParaRPr lang="en-US"/>
          </a:p>
        </p:txBody>
      </p:sp>
      <p:sp>
        <p:nvSpPr>
          <p:cNvPr id="6" name="Footer Placeholder 4">
            <a:extLst>
              <a:ext uri="{FF2B5EF4-FFF2-40B4-BE49-F238E27FC236}">
                <a16:creationId xmlns:a16="http://schemas.microsoft.com/office/drawing/2014/main" id="{AF868BC3-23F2-F5BE-6B3C-4E747C64F334}"/>
              </a:ext>
            </a:extLst>
          </p:cNvPr>
          <p:cNvSpPr>
            <a:spLocks noGrp="1"/>
          </p:cNvSpPr>
          <p:nvPr>
            <p:ph type="ftr" sz="quarter" idx="11"/>
          </p:nvPr>
        </p:nvSpPr>
        <p:spPr/>
        <p:txBody>
          <a:bodyPr/>
          <a:lstStyle>
            <a:lvl1pPr>
              <a:defRPr/>
            </a:lvl1pPr>
          </a:lstStyle>
          <a:p>
            <a:pPr>
              <a:defRPr/>
            </a:pPr>
            <a:r>
              <a:rPr lang="de-DE" altLang="de-DE"/>
              <a:t>Computational Geophysics and Data Analysis</a:t>
            </a:r>
          </a:p>
        </p:txBody>
      </p:sp>
      <p:sp>
        <p:nvSpPr>
          <p:cNvPr id="7" name="Slide Number Placeholder 5">
            <a:extLst>
              <a:ext uri="{FF2B5EF4-FFF2-40B4-BE49-F238E27FC236}">
                <a16:creationId xmlns:a16="http://schemas.microsoft.com/office/drawing/2014/main" id="{24E0F19E-9B4E-C36C-8303-B746A22F3375}"/>
              </a:ext>
            </a:extLst>
          </p:cNvPr>
          <p:cNvSpPr>
            <a:spLocks noGrp="1"/>
          </p:cNvSpPr>
          <p:nvPr>
            <p:ph type="sldNum" sz="quarter" idx="12"/>
          </p:nvPr>
        </p:nvSpPr>
        <p:spPr/>
        <p:txBody>
          <a:bodyPr/>
          <a:lstStyle>
            <a:lvl1pPr>
              <a:defRPr/>
            </a:lvl1pPr>
          </a:lstStyle>
          <a:p>
            <a:fld id="{90AA311F-CAA9-4E17-8F95-5919712315F1}" type="slidenum">
              <a:rPr lang="de-DE" altLang="de-DE"/>
              <a:pPr/>
              <a:t>‹#›</a:t>
            </a:fld>
            <a:endParaRPr lang="de-DE" altLang="de-DE"/>
          </a:p>
        </p:txBody>
      </p:sp>
    </p:spTree>
    <p:extLst>
      <p:ext uri="{BB962C8B-B14F-4D97-AF65-F5344CB8AC3E}">
        <p14:creationId xmlns:p14="http://schemas.microsoft.com/office/powerpoint/2010/main" val="329008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0B1E925-43E3-9F2B-6CF2-D255C870D8D8}"/>
              </a:ext>
            </a:extLst>
          </p:cNvPr>
          <p:cNvSpPr>
            <a:spLocks noGrp="1"/>
          </p:cNvSpPr>
          <p:nvPr>
            <p:ph type="title"/>
          </p:nvPr>
        </p:nvSpPr>
        <p:spPr bwMode="auto">
          <a:xfrm>
            <a:off x="0" y="0"/>
            <a:ext cx="12115800" cy="685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de-DE"/>
              <a:t>Click to edit Master title style</a:t>
            </a:r>
          </a:p>
        </p:txBody>
      </p:sp>
      <p:sp>
        <p:nvSpPr>
          <p:cNvPr id="1027" name="Text Placeholder 2">
            <a:extLst>
              <a:ext uri="{FF2B5EF4-FFF2-40B4-BE49-F238E27FC236}">
                <a16:creationId xmlns:a16="http://schemas.microsoft.com/office/drawing/2014/main" id="{5F147C60-51E5-EF3D-C147-A221DDD12249}"/>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e-DE"/>
              <a:t>Click to edit Master text styles</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a:extLst>
              <a:ext uri="{FF2B5EF4-FFF2-40B4-BE49-F238E27FC236}">
                <a16:creationId xmlns:a16="http://schemas.microsoft.com/office/drawing/2014/main" id="{E5EF4E1E-1BF5-C700-05EC-59008E85D6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1513D8CC-79F0-4C1D-B70F-FBA30D07687D}" type="datetimeFigureOut">
              <a:rPr lang="en-US"/>
              <a:pPr>
                <a:defRPr/>
              </a:pPr>
              <a:t>5/22/2025</a:t>
            </a:fld>
            <a:endParaRPr lang="en-US"/>
          </a:p>
        </p:txBody>
      </p:sp>
      <p:sp>
        <p:nvSpPr>
          <p:cNvPr id="5" name="Footer Placeholder 4">
            <a:extLst>
              <a:ext uri="{FF2B5EF4-FFF2-40B4-BE49-F238E27FC236}">
                <a16:creationId xmlns:a16="http://schemas.microsoft.com/office/drawing/2014/main" id="{E7800D57-5A55-D63F-5121-E0793DDFF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5AE6E7A6-4B32-B404-A9DD-82E07CCD102B}"/>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394C3A7B-B347-40AE-AAA0-F867C0189D7E}" type="slidenum">
              <a:rPr lang="de-DE" altLang="de-DE"/>
              <a:pPr/>
              <a:t>‹#›</a:t>
            </a:fld>
            <a:endParaRPr lang="de-DE" altLang="de-DE"/>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hf hdr="0" dt="0"/>
  <p:txStyles>
    <p:titleStyle>
      <a:lvl1pPr algn="ctr" rtl="0" eaLnBrk="0" fontAlgn="base" hangingPunct="0">
        <a:lnSpc>
          <a:spcPct val="90000"/>
        </a:lnSpc>
        <a:spcBef>
          <a:spcPct val="0"/>
        </a:spcBef>
        <a:spcAft>
          <a:spcPct val="0"/>
        </a:spcAft>
        <a:defRPr sz="4400" kern="1200">
          <a:solidFill>
            <a:schemeClr val="bg1"/>
          </a:solidFill>
          <a:latin typeface="+mj-lt"/>
          <a:ea typeface="+mj-ea"/>
          <a:cs typeface="+mj-cs"/>
        </a:defRPr>
      </a:lvl1pPr>
      <a:lvl2pPr algn="ctr" rtl="0" eaLnBrk="0" fontAlgn="base" hangingPunct="0">
        <a:lnSpc>
          <a:spcPct val="90000"/>
        </a:lnSpc>
        <a:spcBef>
          <a:spcPct val="0"/>
        </a:spcBef>
        <a:spcAft>
          <a:spcPct val="0"/>
        </a:spcAft>
        <a:defRPr sz="4400">
          <a:solidFill>
            <a:schemeClr val="bg1"/>
          </a:solidFill>
          <a:latin typeface="Calibri Light" panose="020F0302020204030204" pitchFamily="34" charset="0"/>
        </a:defRPr>
      </a:lvl2pPr>
      <a:lvl3pPr algn="ctr" rtl="0" eaLnBrk="0" fontAlgn="base" hangingPunct="0">
        <a:lnSpc>
          <a:spcPct val="90000"/>
        </a:lnSpc>
        <a:spcBef>
          <a:spcPct val="0"/>
        </a:spcBef>
        <a:spcAft>
          <a:spcPct val="0"/>
        </a:spcAft>
        <a:defRPr sz="4400">
          <a:solidFill>
            <a:schemeClr val="bg1"/>
          </a:solidFill>
          <a:latin typeface="Calibri Light" panose="020F0302020204030204" pitchFamily="34" charset="0"/>
        </a:defRPr>
      </a:lvl3pPr>
      <a:lvl4pPr algn="ctr" rtl="0" eaLnBrk="0" fontAlgn="base" hangingPunct="0">
        <a:lnSpc>
          <a:spcPct val="90000"/>
        </a:lnSpc>
        <a:spcBef>
          <a:spcPct val="0"/>
        </a:spcBef>
        <a:spcAft>
          <a:spcPct val="0"/>
        </a:spcAft>
        <a:defRPr sz="4400">
          <a:solidFill>
            <a:schemeClr val="bg1"/>
          </a:solidFill>
          <a:latin typeface="Calibri Light" panose="020F0302020204030204" pitchFamily="34" charset="0"/>
        </a:defRPr>
      </a:lvl4pPr>
      <a:lvl5pPr algn="ctr" rtl="0" eaLnBrk="0" fontAlgn="base" hangingPunct="0">
        <a:lnSpc>
          <a:spcPct val="90000"/>
        </a:lnSpc>
        <a:spcBef>
          <a:spcPct val="0"/>
        </a:spcBef>
        <a:spcAft>
          <a:spcPct val="0"/>
        </a:spcAft>
        <a:defRPr sz="4400">
          <a:solidFill>
            <a:schemeClr val="bg1"/>
          </a:solidFill>
          <a:latin typeface="Calibri Light" panose="020F0302020204030204" pitchFamily="34" charset="0"/>
        </a:defRPr>
      </a:lvl5pPr>
      <a:lvl6pPr marL="457200" algn="ctr" rtl="0" fontAlgn="base">
        <a:lnSpc>
          <a:spcPct val="90000"/>
        </a:lnSpc>
        <a:spcBef>
          <a:spcPct val="0"/>
        </a:spcBef>
        <a:spcAft>
          <a:spcPct val="0"/>
        </a:spcAft>
        <a:defRPr sz="4400">
          <a:solidFill>
            <a:schemeClr val="bg1"/>
          </a:solidFill>
          <a:latin typeface="Calibri Light" panose="020F0302020204030204" pitchFamily="34" charset="0"/>
        </a:defRPr>
      </a:lvl6pPr>
      <a:lvl7pPr marL="914400" algn="ctr" rtl="0" fontAlgn="base">
        <a:lnSpc>
          <a:spcPct val="90000"/>
        </a:lnSpc>
        <a:spcBef>
          <a:spcPct val="0"/>
        </a:spcBef>
        <a:spcAft>
          <a:spcPct val="0"/>
        </a:spcAft>
        <a:defRPr sz="4400">
          <a:solidFill>
            <a:schemeClr val="bg1"/>
          </a:solidFill>
          <a:latin typeface="Calibri Light" panose="020F0302020204030204" pitchFamily="34" charset="0"/>
        </a:defRPr>
      </a:lvl7pPr>
      <a:lvl8pPr marL="1371600" algn="ctr" rtl="0" fontAlgn="base">
        <a:lnSpc>
          <a:spcPct val="90000"/>
        </a:lnSpc>
        <a:spcBef>
          <a:spcPct val="0"/>
        </a:spcBef>
        <a:spcAft>
          <a:spcPct val="0"/>
        </a:spcAft>
        <a:defRPr sz="4400">
          <a:solidFill>
            <a:schemeClr val="bg1"/>
          </a:solidFill>
          <a:latin typeface="Calibri Light" panose="020F0302020204030204" pitchFamily="34" charset="0"/>
        </a:defRPr>
      </a:lvl8pPr>
      <a:lvl9pPr marL="1828800" algn="ctr" rtl="0" fontAlgn="base">
        <a:lnSpc>
          <a:spcPct val="90000"/>
        </a:lnSpc>
        <a:spcBef>
          <a:spcPct val="0"/>
        </a:spcBef>
        <a:spcAft>
          <a:spcPct val="0"/>
        </a:spcAft>
        <a:defRPr sz="4400">
          <a:solidFill>
            <a:schemeClr val="bg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2.bin"/><Relationship Id="rId1" Type="http://schemas.openxmlformats.org/officeDocument/2006/relationships/slideLayout" Target="../slideLayouts/slideLayout12.x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file:///F:\Heiner\Text\Talks\Sumatra\Music\MOV00412.mpg" TargetMode="Externa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The%20Fourier%20transform%20of%20a%20signal%20is%20a%20frequency-domain%20function%20&#160;&#8212;&#160;%20Click%20for%20https:/ccrma.stanford.edu/~jos/mdft/"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24A45216-D1D0-40DE-8D39-0B15F06995F2}"/>
              </a:ext>
            </a:extLst>
          </p:cNvPr>
          <p:cNvSpPr>
            <a:spLocks noGrp="1" noChangeArrowheads="1"/>
          </p:cNvSpPr>
          <p:nvPr>
            <p:ph type="title"/>
          </p:nvPr>
        </p:nvSpPr>
        <p:spPr>
          <a:xfrm>
            <a:off x="-36513" y="0"/>
            <a:ext cx="12115801" cy="762000"/>
          </a:xfrm>
        </p:spPr>
        <p:txBody>
          <a:bodyPr/>
          <a:lstStyle/>
          <a:p>
            <a:pPr eaLnBrk="1" hangingPunct="1"/>
            <a:r>
              <a:rPr lang="de-DE" altLang="de-DE" sz="3200"/>
              <a:t>Spectral Estimation: Applications in Seismology</a:t>
            </a:r>
            <a:br>
              <a:rPr lang="de-DE" altLang="de-DE" sz="3200"/>
            </a:br>
            <a:endParaRPr lang="de-DE" altLang="de-DE" sz="1400"/>
          </a:p>
        </p:txBody>
      </p:sp>
      <p:sp>
        <p:nvSpPr>
          <p:cNvPr id="4" name="Footer Placeholder 2">
            <a:extLst>
              <a:ext uri="{FF2B5EF4-FFF2-40B4-BE49-F238E27FC236}">
                <a16:creationId xmlns:a16="http://schemas.microsoft.com/office/drawing/2014/main" id="{7642EA67-F9C1-5B2C-8460-3E22C6C85A51}"/>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3">
            <a:extLst>
              <a:ext uri="{FF2B5EF4-FFF2-40B4-BE49-F238E27FC236}">
                <a16:creationId xmlns:a16="http://schemas.microsoft.com/office/drawing/2014/main" id="{990A85CA-3054-CE9B-FDC0-855ADCE1B5D1}"/>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9E51F1-DC31-405C-8A9F-9BA33F5325EE}" type="slidenum">
              <a:rPr lang="de-DE" altLang="de-DE">
                <a:solidFill>
                  <a:srgbClr val="898989"/>
                </a:solidFill>
              </a:rPr>
              <a:pPr/>
              <a:t>1</a:t>
            </a:fld>
            <a:endParaRPr lang="de-DE" altLang="de-DE">
              <a:solidFill>
                <a:srgbClr val="898989"/>
              </a:solidFill>
            </a:endParaRPr>
          </a:p>
        </p:txBody>
      </p:sp>
      <p:sp>
        <p:nvSpPr>
          <p:cNvPr id="5125" name="Rectangle 5">
            <a:extLst>
              <a:ext uri="{FF2B5EF4-FFF2-40B4-BE49-F238E27FC236}">
                <a16:creationId xmlns:a16="http://schemas.microsoft.com/office/drawing/2014/main" id="{E9CC2B44-F034-B06D-D6E6-16D772E1A1F9}"/>
              </a:ext>
            </a:extLst>
          </p:cNvPr>
          <p:cNvSpPr>
            <a:spLocks noGrp="1" noChangeArrowheads="1"/>
          </p:cNvSpPr>
          <p:nvPr>
            <p:ph type="body" sz="half" idx="4294967295"/>
          </p:nvPr>
        </p:nvSpPr>
        <p:spPr>
          <a:xfrm>
            <a:off x="609600" y="1447800"/>
            <a:ext cx="11125200" cy="4525963"/>
          </a:xfrm>
        </p:spPr>
        <p:txBody>
          <a:bodyPr/>
          <a:lstStyle/>
          <a:p>
            <a:pPr eaLnBrk="1" hangingPunct="1">
              <a:buFont typeface="Wingdings" panose="05000000000000000000" pitchFamily="2" charset="2"/>
              <a:buChar char="Ø"/>
            </a:pPr>
            <a:r>
              <a:rPr lang="de-DE" altLang="de-DE" sz="2000"/>
              <a:t>Estimation of spectra</a:t>
            </a:r>
          </a:p>
          <a:p>
            <a:pPr lvl="1" eaLnBrk="1" hangingPunct="1">
              <a:buFont typeface="Wingdings" panose="05000000000000000000" pitchFamily="2" charset="2"/>
              <a:buChar char="Ø"/>
            </a:pPr>
            <a:r>
              <a:rPr lang="de-DE" altLang="de-DE" sz="1800"/>
              <a:t>windowing</a:t>
            </a:r>
          </a:p>
          <a:p>
            <a:pPr lvl="1" eaLnBrk="1" hangingPunct="1">
              <a:buFont typeface="Wingdings" panose="05000000000000000000" pitchFamily="2" charset="2"/>
              <a:buChar char="Ø"/>
            </a:pPr>
            <a:r>
              <a:rPr lang="de-DE" altLang="de-DE" sz="1800"/>
              <a:t>resampling</a:t>
            </a:r>
          </a:p>
          <a:p>
            <a:pPr eaLnBrk="1" hangingPunct="1">
              <a:buFont typeface="Wingdings" panose="05000000000000000000" pitchFamily="2" charset="2"/>
              <a:buChar char="Ø"/>
            </a:pPr>
            <a:r>
              <a:rPr lang="de-DE" altLang="de-DE" sz="2000"/>
              <a:t>Seismograms – frequency content</a:t>
            </a:r>
          </a:p>
          <a:p>
            <a:pPr eaLnBrk="1" hangingPunct="1">
              <a:buFont typeface="Wingdings" panose="05000000000000000000" pitchFamily="2" charset="2"/>
              <a:buChar char="Ø"/>
            </a:pPr>
            <a:r>
              <a:rPr lang="de-DE" altLang="de-DE" sz="2000"/>
              <a:t>Spectral </a:t>
            </a:r>
            <a:r>
              <a:rPr lang="de-DE" altLang="de-DE" sz="2000" b="1" i="1"/>
              <a:t>estimation </a:t>
            </a:r>
          </a:p>
          <a:p>
            <a:pPr eaLnBrk="1" hangingPunct="1">
              <a:buFont typeface="Wingdings" panose="05000000000000000000" pitchFamily="2" charset="2"/>
              <a:buChar char="Ø"/>
            </a:pPr>
            <a:r>
              <a:rPr lang="de-DE" altLang="de-DE" sz="2000"/>
              <a:t>Eigenmodes of the Earth</a:t>
            </a:r>
          </a:p>
          <a:p>
            <a:pPr eaLnBrk="1" hangingPunct="1">
              <a:buFont typeface="Wingdings" panose="05000000000000000000" pitchFamily="2" charset="2"/>
              <a:buChar char="Ø"/>
            </a:pPr>
            <a:r>
              <a:rPr lang="de-DE" altLang="de-DE" sz="2000"/>
              <a:t>„Seismo-weather“ with FFTs </a:t>
            </a:r>
          </a:p>
          <a:p>
            <a:pPr eaLnBrk="1" hangingPunct="1">
              <a:buFontTx/>
              <a:buNone/>
            </a:pPr>
            <a:endParaRPr lang="de-DE" altLang="de-DE" sz="2000"/>
          </a:p>
          <a:p>
            <a:pPr eaLnBrk="1" hangingPunct="1">
              <a:buFontTx/>
              <a:buNone/>
            </a:pPr>
            <a:r>
              <a:rPr lang="de-DE" altLang="de-DE" sz="1800" b="1"/>
              <a:t>Scope</a:t>
            </a:r>
            <a:r>
              <a:rPr lang="de-DE" altLang="de-DE" sz="1800"/>
              <a:t>: Understand how to estimate the spectrum from time series and interpret both phase and amplitude part. Learn other applications of the FFT in seismology </a:t>
            </a:r>
          </a:p>
          <a:p>
            <a:pPr eaLnBrk="1" hangingPunct="1"/>
            <a:endParaRPr lang="de-DE" altLang="de-DE" sz="1800"/>
          </a:p>
        </p:txBody>
      </p:sp>
      <p:pic>
        <p:nvPicPr>
          <p:cNvPr id="6" name="Picture 4" descr="tapering">
            <a:extLst>
              <a:ext uri="{FF2B5EF4-FFF2-40B4-BE49-F238E27FC236}">
                <a16:creationId xmlns:a16="http://schemas.microsoft.com/office/drawing/2014/main" id="{7AF1A375-095A-F906-E386-1DD5D6EA3BA4}"/>
              </a:ext>
            </a:extLst>
          </p:cNvPr>
          <p:cNvPicPr>
            <a:picLocks noChangeAspect="1" noChangeArrowheads="1"/>
          </p:cNvPicPr>
          <p:nvPr/>
        </p:nvPicPr>
        <p:blipFill>
          <a:blip r:embed="rId2"/>
          <a:srcRect/>
          <a:stretch>
            <a:fillRect/>
          </a:stretch>
        </p:blipFill>
        <p:spPr bwMode="auto">
          <a:xfrm>
            <a:off x="5791200" y="1295400"/>
            <a:ext cx="5105400" cy="2533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E3F4B138-C08D-9A8A-F59F-A8B95C554344}"/>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Spectral leakage</a:t>
            </a:r>
          </a:p>
        </p:txBody>
      </p:sp>
      <p:sp>
        <p:nvSpPr>
          <p:cNvPr id="12291" name="Rectangle 3">
            <a:extLst>
              <a:ext uri="{FF2B5EF4-FFF2-40B4-BE49-F238E27FC236}">
                <a16:creationId xmlns:a16="http://schemas.microsoft.com/office/drawing/2014/main" id="{BF9A097E-6F59-621E-47D1-BDECCA0430B0}"/>
              </a:ext>
            </a:extLst>
          </p:cNvPr>
          <p:cNvSpPr>
            <a:spLocks noGrp="1" noChangeArrowheads="1"/>
          </p:cNvSpPr>
          <p:nvPr>
            <p:ph idx="1"/>
          </p:nvPr>
        </p:nvSpPr>
        <p:spPr/>
        <p:txBody>
          <a:bodyPr/>
          <a:lstStyle/>
          <a:p>
            <a:pPr eaLnBrk="1" hangingPunct="1"/>
            <a:endParaRPr lang="de-DE" altLang="de-DE"/>
          </a:p>
        </p:txBody>
      </p:sp>
      <p:sp>
        <p:nvSpPr>
          <p:cNvPr id="5" name="Footer Placeholder 3">
            <a:extLst>
              <a:ext uri="{FF2B5EF4-FFF2-40B4-BE49-F238E27FC236}">
                <a16:creationId xmlns:a16="http://schemas.microsoft.com/office/drawing/2014/main" id="{8EC83F07-4F10-30D4-0465-613FE084454C}"/>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4">
            <a:extLst>
              <a:ext uri="{FF2B5EF4-FFF2-40B4-BE49-F238E27FC236}">
                <a16:creationId xmlns:a16="http://schemas.microsoft.com/office/drawing/2014/main" id="{BA80F706-5440-44D1-FA8E-2F332570CA6C}"/>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3B18BA-EF1C-4581-B344-49E26BC5C1F6}" type="slidenum">
              <a:rPr lang="de-DE" altLang="de-DE">
                <a:solidFill>
                  <a:srgbClr val="898989"/>
                </a:solidFill>
              </a:rPr>
              <a:pPr/>
              <a:t>10</a:t>
            </a:fld>
            <a:endParaRPr lang="de-DE" altLang="de-DE">
              <a:solidFill>
                <a:srgbClr val="898989"/>
              </a:solidFill>
            </a:endParaRPr>
          </a:p>
        </p:txBody>
      </p:sp>
      <p:pic>
        <p:nvPicPr>
          <p:cNvPr id="12294" name="Picture 4" descr="tapering">
            <a:extLst>
              <a:ext uri="{FF2B5EF4-FFF2-40B4-BE49-F238E27FC236}">
                <a16:creationId xmlns:a16="http://schemas.microsoft.com/office/drawing/2014/main" id="{75189EC2-F5AD-96E4-32D0-923121F95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762000"/>
            <a:ext cx="1242060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9BED637-D14E-E1DE-93FE-E03E903FD151}"/>
              </a:ext>
            </a:extLst>
          </p:cNvPr>
          <p:cNvSpPr>
            <a:spLocks noGrp="1"/>
          </p:cNvSpPr>
          <p:nvPr>
            <p:ph type="title"/>
          </p:nvPr>
        </p:nvSpPr>
        <p:spPr>
          <a:xfrm>
            <a:off x="0" y="-76200"/>
            <a:ext cx="12380913" cy="914400"/>
          </a:xfrm>
        </p:spPr>
        <p:txBody>
          <a:bodyPr/>
          <a:lstStyle/>
          <a:p>
            <a:r>
              <a:rPr lang="de-DE" altLang="de-DE"/>
              <a:t>Windowing/Tapering</a:t>
            </a:r>
          </a:p>
        </p:txBody>
      </p:sp>
      <p:sp>
        <p:nvSpPr>
          <p:cNvPr id="3" name="Footer Placeholder 2">
            <a:extLst>
              <a:ext uri="{FF2B5EF4-FFF2-40B4-BE49-F238E27FC236}">
                <a16:creationId xmlns:a16="http://schemas.microsoft.com/office/drawing/2014/main" id="{212EA5BE-0B74-4055-9AD5-96D75D0E5441}"/>
              </a:ext>
            </a:extLst>
          </p:cNvPr>
          <p:cNvSpPr>
            <a:spLocks noGrp="1"/>
          </p:cNvSpPr>
          <p:nvPr>
            <p:ph type="ftr" sz="quarter" idx="11"/>
          </p:nvPr>
        </p:nvSpPr>
        <p:spPr/>
        <p:txBody>
          <a:bodyPr/>
          <a:lstStyle/>
          <a:p>
            <a:pPr>
              <a:defRPr/>
            </a:pPr>
            <a:r>
              <a:rPr lang="de-DE" altLang="de-DE" dirty="0"/>
              <a:t>Computational Geophysics and Data Analysis</a:t>
            </a:r>
          </a:p>
        </p:txBody>
      </p:sp>
      <p:sp>
        <p:nvSpPr>
          <p:cNvPr id="4" name="Slide Number Placeholder 3">
            <a:extLst>
              <a:ext uri="{FF2B5EF4-FFF2-40B4-BE49-F238E27FC236}">
                <a16:creationId xmlns:a16="http://schemas.microsoft.com/office/drawing/2014/main" id="{EE65FD3C-48E6-58BE-8E2D-76BCB9104719}"/>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E7C597-89C8-4068-BC6E-7093DCF1FA4E}" type="slidenum">
              <a:rPr lang="de-DE" altLang="de-DE">
                <a:solidFill>
                  <a:srgbClr val="898989"/>
                </a:solidFill>
              </a:rPr>
              <a:pPr/>
              <a:t>11</a:t>
            </a:fld>
            <a:endParaRPr lang="de-DE" altLang="de-DE">
              <a:solidFill>
                <a:srgbClr val="898989"/>
              </a:solidFill>
            </a:endParaRPr>
          </a:p>
        </p:txBody>
      </p:sp>
      <p:pic>
        <p:nvPicPr>
          <p:cNvPr id="13317" name="Picture 4">
            <a:extLst>
              <a:ext uri="{FF2B5EF4-FFF2-40B4-BE49-F238E27FC236}">
                <a16:creationId xmlns:a16="http://schemas.microsoft.com/office/drawing/2014/main" id="{70F431C1-2F4F-F51C-F62E-8EBF209DD9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6691313"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9">
            <a:extLst>
              <a:ext uri="{FF2B5EF4-FFF2-40B4-BE49-F238E27FC236}">
                <a16:creationId xmlns:a16="http://schemas.microsoft.com/office/drawing/2014/main" id="{B50EC910-1F3E-ACCC-6CB2-FE74F9634A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429000"/>
            <a:ext cx="40687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7ABD60E1-9FA0-9EB5-0605-C896CF993732}"/>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Simple rules</a:t>
            </a:r>
          </a:p>
        </p:txBody>
      </p:sp>
      <p:sp>
        <p:nvSpPr>
          <p:cNvPr id="15363" name="Rectangle 3">
            <a:extLst>
              <a:ext uri="{FF2B5EF4-FFF2-40B4-BE49-F238E27FC236}">
                <a16:creationId xmlns:a16="http://schemas.microsoft.com/office/drawing/2014/main" id="{E5CA18F8-AC76-F526-EEC5-FCA2E2EA20AA}"/>
              </a:ext>
            </a:extLst>
          </p:cNvPr>
          <p:cNvSpPr>
            <a:spLocks noGrp="1" noChangeArrowheads="1"/>
          </p:cNvSpPr>
          <p:nvPr>
            <p:ph idx="1"/>
          </p:nvPr>
        </p:nvSpPr>
        <p:spPr>
          <a:xfrm>
            <a:off x="838200" y="2005013"/>
            <a:ext cx="10515600" cy="4351337"/>
          </a:xfrm>
        </p:spPr>
        <p:txBody>
          <a:bodyPr/>
          <a:lstStyle/>
          <a:p>
            <a:pPr eaLnBrk="1" hangingPunct="1">
              <a:buFont typeface="Wingdings" panose="05000000000000000000" pitchFamily="2" charset="2"/>
              <a:buChar char="Ø"/>
            </a:pPr>
            <a:r>
              <a:rPr lang="de-DE" altLang="de-DE"/>
              <a:t>Add as many zeros as possible!</a:t>
            </a:r>
          </a:p>
          <a:p>
            <a:pPr eaLnBrk="1" hangingPunct="1">
              <a:buFont typeface="Wingdings" panose="05000000000000000000" pitchFamily="2" charset="2"/>
              <a:buChar char="Ø"/>
            </a:pPr>
            <a:r>
              <a:rPr lang="de-DE" altLang="de-DE"/>
              <a:t>Select a fine enough sampling interval, stay away from Nyquist! (no problem with periodicity …)</a:t>
            </a:r>
          </a:p>
          <a:p>
            <a:pPr eaLnBrk="1" hangingPunct="1">
              <a:buFont typeface="Wingdings" panose="05000000000000000000" pitchFamily="2" charset="2"/>
              <a:buChar char="Ø"/>
            </a:pPr>
            <a:r>
              <a:rPr lang="de-DE" altLang="de-DE"/>
              <a:t>Use Window functions (tapers) … more on that later</a:t>
            </a:r>
          </a:p>
        </p:txBody>
      </p:sp>
      <p:sp>
        <p:nvSpPr>
          <p:cNvPr id="4" name="Footer Placeholder 3">
            <a:extLst>
              <a:ext uri="{FF2B5EF4-FFF2-40B4-BE49-F238E27FC236}">
                <a16:creationId xmlns:a16="http://schemas.microsoft.com/office/drawing/2014/main" id="{EEE8D859-4AD6-0A62-C32F-C999793473B0}"/>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B5A04439-1A41-2A7F-EC79-B7B4277068BA}"/>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543001-3D66-4018-9CBA-C45B31EED7B8}" type="slidenum">
              <a:rPr lang="de-DE" altLang="de-DE">
                <a:solidFill>
                  <a:srgbClr val="898989"/>
                </a:solidFill>
              </a:rPr>
              <a:pPr/>
              <a:t>12</a:t>
            </a:fld>
            <a:endParaRPr lang="de-DE" altLang="de-DE">
              <a:solidFill>
                <a:srgbClr val="898989"/>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17D6FC4-0441-008F-0B49-AB70C0F71EE3}"/>
              </a:ext>
            </a:extLst>
          </p:cNvPr>
          <p:cNvSpPr>
            <a:spLocks noGrp="1"/>
          </p:cNvSpPr>
          <p:nvPr>
            <p:ph type="title"/>
          </p:nvPr>
        </p:nvSpPr>
        <p:spPr>
          <a:xfrm>
            <a:off x="0" y="-76200"/>
            <a:ext cx="12380913" cy="914400"/>
          </a:xfrm>
        </p:spPr>
        <p:txBody>
          <a:bodyPr/>
          <a:lstStyle/>
          <a:p>
            <a:endParaRPr lang="de-DE" altLang="de-DE"/>
          </a:p>
        </p:txBody>
      </p:sp>
      <p:sp>
        <p:nvSpPr>
          <p:cNvPr id="3" name="Footer Placeholder 2">
            <a:extLst>
              <a:ext uri="{FF2B5EF4-FFF2-40B4-BE49-F238E27FC236}">
                <a16:creationId xmlns:a16="http://schemas.microsoft.com/office/drawing/2014/main" id="{1EBAC61E-B6F6-6DD6-D55B-8940A1E2D4F5}"/>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6C7239B0-5762-667D-F967-AF8056CF08BC}"/>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53E8C60-589D-4BF9-95A3-8668284E3678}" type="slidenum">
              <a:rPr lang="de-DE" altLang="de-DE">
                <a:solidFill>
                  <a:srgbClr val="898989"/>
                </a:solidFill>
              </a:rPr>
              <a:pPr/>
              <a:t>13</a:t>
            </a:fld>
            <a:endParaRPr lang="de-DE" altLang="de-DE">
              <a:solidFill>
                <a:srgbClr val="898989"/>
              </a:solidFill>
            </a:endParaRPr>
          </a:p>
        </p:txBody>
      </p:sp>
      <p:sp>
        <p:nvSpPr>
          <p:cNvPr id="16389" name="TextBox 4">
            <a:extLst>
              <a:ext uri="{FF2B5EF4-FFF2-40B4-BE49-F238E27FC236}">
                <a16:creationId xmlns:a16="http://schemas.microsoft.com/office/drawing/2014/main" id="{1DBF45B4-BFD5-CA9D-2B7A-E128FEDEBED7}"/>
              </a:ext>
            </a:extLst>
          </p:cNvPr>
          <p:cNvSpPr txBox="1">
            <a:spLocks noChangeArrowheads="1"/>
          </p:cNvSpPr>
          <p:nvPr/>
        </p:nvSpPr>
        <p:spPr bwMode="auto">
          <a:xfrm>
            <a:off x="1768475" y="2514600"/>
            <a:ext cx="8459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de-DE" altLang="de-DE">
                <a:latin typeface="Arial" panose="020B0604020202020204" pitchFamily="34" charset="0"/>
              </a:rPr>
              <a:t>Jupyter Notebooks</a:t>
            </a:r>
          </a:p>
          <a:p>
            <a:pPr algn="ctr">
              <a:lnSpc>
                <a:spcPct val="100000"/>
              </a:lnSpc>
              <a:spcBef>
                <a:spcPct val="0"/>
              </a:spcBef>
              <a:buFontTx/>
              <a:buNone/>
            </a:pPr>
            <a:endParaRPr lang="de-DE" altLang="de-DE">
              <a:latin typeface="Arial" panose="020B0604020202020204" pitchFamily="34" charset="0"/>
            </a:endParaRPr>
          </a:p>
          <a:p>
            <a:pPr algn="ctr">
              <a:lnSpc>
                <a:spcPct val="100000"/>
              </a:lnSpc>
              <a:spcBef>
                <a:spcPct val="0"/>
              </a:spcBef>
              <a:buFontTx/>
              <a:buNone/>
            </a:pPr>
            <a:r>
              <a:rPr lang="de-DE" altLang="de-DE" sz="2400" b="1">
                <a:latin typeface="Arial" panose="020B0604020202020204" pitchFamily="34" charset="0"/>
              </a:rPr>
              <a:t>04 Programming exercise (change functions, add phase)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23AC9FC-A156-059F-6DA9-D47349960D0C}"/>
              </a:ext>
            </a:extLst>
          </p:cNvPr>
          <p:cNvSpPr>
            <a:spLocks noGrp="1" noChangeArrowheads="1"/>
          </p:cNvSpPr>
          <p:nvPr>
            <p:ph type="title"/>
          </p:nvPr>
        </p:nvSpPr>
        <p:spPr/>
        <p:txBody>
          <a:bodyPr/>
          <a:lstStyle/>
          <a:p>
            <a:pPr eaLnBrk="1" hangingPunct="1"/>
            <a:r>
              <a:rPr lang="de-DE" altLang="de-DE" dirty="0"/>
              <a:t>Energy and power spectra (random signals)</a:t>
            </a:r>
          </a:p>
        </p:txBody>
      </p:sp>
      <p:sp>
        <p:nvSpPr>
          <p:cNvPr id="17411" name="Rectangle 3">
            <a:extLst>
              <a:ext uri="{FF2B5EF4-FFF2-40B4-BE49-F238E27FC236}">
                <a16:creationId xmlns:a16="http://schemas.microsoft.com/office/drawing/2014/main" id="{49B67FCB-7B4A-6C35-E896-F7F45212B42A}"/>
              </a:ext>
            </a:extLst>
          </p:cNvPr>
          <p:cNvSpPr>
            <a:spLocks noGrp="1" noChangeArrowheads="1"/>
          </p:cNvSpPr>
          <p:nvPr>
            <p:ph type="body" sz="half" idx="1"/>
          </p:nvPr>
        </p:nvSpPr>
        <p:spPr>
          <a:xfrm>
            <a:off x="2057400" y="1143000"/>
            <a:ext cx="8001000" cy="1752600"/>
          </a:xfrm>
        </p:spPr>
        <p:txBody>
          <a:bodyPr/>
          <a:lstStyle/>
          <a:p>
            <a:pPr algn="ctr" eaLnBrk="1" hangingPunct="1">
              <a:buFontTx/>
              <a:buNone/>
            </a:pPr>
            <a:r>
              <a:rPr lang="de-DE" altLang="de-DE" sz="1800"/>
              <a:t>The theorem by Parseval states the preservation of energy </a:t>
            </a:r>
          </a:p>
        </p:txBody>
      </p:sp>
      <p:graphicFrame>
        <p:nvGraphicFramePr>
          <p:cNvPr id="17412" name="Object 4">
            <a:extLst>
              <a:ext uri="{FF2B5EF4-FFF2-40B4-BE49-F238E27FC236}">
                <a16:creationId xmlns:a16="http://schemas.microsoft.com/office/drawing/2014/main" id="{6BB0A853-10E3-215F-8FB1-DC997CB93EBD}"/>
              </a:ext>
            </a:extLst>
          </p:cNvPr>
          <p:cNvGraphicFramePr>
            <a:graphicFrameLocks noGrp="1" noChangeAspect="1"/>
          </p:cNvGraphicFramePr>
          <p:nvPr>
            <p:ph sz="half" idx="2"/>
          </p:nvPr>
        </p:nvGraphicFramePr>
        <p:xfrm>
          <a:off x="4343400" y="1676400"/>
          <a:ext cx="3078163" cy="965200"/>
        </p:xfrm>
        <a:graphic>
          <a:graphicData uri="http://schemas.openxmlformats.org/presentationml/2006/ole">
            <mc:AlternateContent xmlns:mc="http://schemas.openxmlformats.org/markup-compatibility/2006">
              <mc:Choice xmlns:v="urn:schemas-microsoft-com:vml" Requires="v">
                <p:oleObj name="Equation" r:id="rId2" imgW="1498600" imgH="469900" progId="Equation.3">
                  <p:embed/>
                </p:oleObj>
              </mc:Choice>
              <mc:Fallback>
                <p:oleObj name="Equation" r:id="rId2" imgW="1498600" imgH="469900" progId="Equation.3">
                  <p:embed/>
                  <p:pic>
                    <p:nvPicPr>
                      <p:cNvPr id="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76400"/>
                        <a:ext cx="3078163" cy="9652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Footer Placeholder 4">
            <a:extLst>
              <a:ext uri="{FF2B5EF4-FFF2-40B4-BE49-F238E27FC236}">
                <a16:creationId xmlns:a16="http://schemas.microsoft.com/office/drawing/2014/main" id="{EBF1042F-0BA4-6CFC-6B7C-DFE649C7F2D4}"/>
              </a:ext>
            </a:extLst>
          </p:cNvPr>
          <p:cNvSpPr>
            <a:spLocks noGrp="1"/>
          </p:cNvSpPr>
          <p:nvPr>
            <p:ph type="ftr" sz="quarter" idx="10"/>
          </p:nvPr>
        </p:nvSpPr>
        <p:spPr/>
        <p:txBody>
          <a:bodyPr/>
          <a:lstStyle/>
          <a:p>
            <a:pPr>
              <a:defRPr/>
            </a:pPr>
            <a:r>
              <a:rPr lang="de-DE" altLang="de-DE"/>
              <a:t>Computational Geophysics and Data Analysis</a:t>
            </a:r>
          </a:p>
        </p:txBody>
      </p:sp>
      <p:sp>
        <p:nvSpPr>
          <p:cNvPr id="9" name="Slide Number Placeholder 5">
            <a:extLst>
              <a:ext uri="{FF2B5EF4-FFF2-40B4-BE49-F238E27FC236}">
                <a16:creationId xmlns:a16="http://schemas.microsoft.com/office/drawing/2014/main" id="{0F6F990C-6DE9-9831-C0B7-F33A502F2589}"/>
              </a:ext>
            </a:extLst>
          </p:cNvPr>
          <p:cNvSpPr>
            <a:spLocks noGrp="1"/>
          </p:cNvSpPr>
          <p:nvPr>
            <p:ph type="sldNum" sz="quarter" idx="11"/>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4E4CB95-5AF9-4A19-A161-563D613E98D9}" type="slidenum">
              <a:rPr lang="de-DE" altLang="de-DE">
                <a:solidFill>
                  <a:srgbClr val="898989"/>
                </a:solidFill>
              </a:rPr>
              <a:pPr/>
              <a:t>14</a:t>
            </a:fld>
            <a:endParaRPr lang="de-DE" altLang="de-DE">
              <a:solidFill>
                <a:srgbClr val="898989"/>
              </a:solidFill>
            </a:endParaRPr>
          </a:p>
        </p:txBody>
      </p:sp>
      <p:sp>
        <p:nvSpPr>
          <p:cNvPr id="17415" name="Rectangle 6">
            <a:extLst>
              <a:ext uri="{FF2B5EF4-FFF2-40B4-BE49-F238E27FC236}">
                <a16:creationId xmlns:a16="http://schemas.microsoft.com/office/drawing/2014/main" id="{51CC352E-D544-9EF8-3071-6BFF1DD925CB}"/>
              </a:ext>
            </a:extLst>
          </p:cNvPr>
          <p:cNvSpPr>
            <a:spLocks noChangeArrowheads="1"/>
          </p:cNvSpPr>
          <p:nvPr/>
        </p:nvSpPr>
        <p:spPr bwMode="auto">
          <a:xfrm>
            <a:off x="1981200" y="2743200"/>
            <a:ext cx="80010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de-DE" altLang="de-DE" sz="1800">
                <a:latin typeface="Arial" panose="020B0604020202020204" pitchFamily="34" charset="0"/>
              </a:rPr>
              <a:t>Interpretation: The sum of the squared amplitude is the total </a:t>
            </a:r>
            <a:r>
              <a:rPr lang="de-DE" altLang="de-DE" sz="1800" b="1">
                <a:latin typeface="Arial" panose="020B0604020202020204" pitchFamily="34" charset="0"/>
              </a:rPr>
              <a:t>energy</a:t>
            </a:r>
            <a:r>
              <a:rPr lang="de-DE" altLang="de-DE" sz="1800">
                <a:latin typeface="Arial" panose="020B0604020202020204" pitchFamily="34" charset="0"/>
              </a:rPr>
              <a:t> of the system, thus |h(t)|</a:t>
            </a:r>
            <a:r>
              <a:rPr lang="de-DE" altLang="de-DE" sz="1800" baseline="30000">
                <a:latin typeface="Arial" panose="020B0604020202020204" pitchFamily="34" charset="0"/>
              </a:rPr>
              <a:t>2</a:t>
            </a:r>
            <a:r>
              <a:rPr lang="de-DE" altLang="de-DE" sz="1800">
                <a:latin typeface="Arial" panose="020B0604020202020204" pitchFamily="34" charset="0"/>
              </a:rPr>
              <a:t> in the integral is the </a:t>
            </a:r>
            <a:r>
              <a:rPr lang="de-DE" altLang="de-DE" sz="1800" b="1">
                <a:latin typeface="Arial" panose="020B0604020202020204" pitchFamily="34" charset="0"/>
              </a:rPr>
              <a:t>power </a:t>
            </a:r>
            <a:r>
              <a:rPr lang="de-DE" altLang="de-DE" sz="1800">
                <a:latin typeface="Arial" panose="020B0604020202020204" pitchFamily="34" charset="0"/>
              </a:rPr>
              <a:t>and consequently |H(</a:t>
            </a:r>
            <a:r>
              <a:rPr lang="de-DE" altLang="de-DE" sz="1800">
                <a:latin typeface="Symbol" panose="05050102010706020507" pitchFamily="18" charset="2"/>
              </a:rPr>
              <a:t>w</a:t>
            </a:r>
            <a:r>
              <a:rPr lang="de-DE" altLang="de-DE" sz="1800">
                <a:latin typeface="Arial" panose="020B0604020202020204" pitchFamily="34" charset="0"/>
              </a:rPr>
              <a:t>)|</a:t>
            </a:r>
            <a:r>
              <a:rPr lang="de-DE" altLang="de-DE" sz="1800" baseline="30000">
                <a:latin typeface="Arial" panose="020B0604020202020204" pitchFamily="34" charset="0"/>
              </a:rPr>
              <a:t>2 </a:t>
            </a:r>
            <a:r>
              <a:rPr lang="de-DE" altLang="de-DE" sz="1800">
                <a:latin typeface="Arial" panose="020B0604020202020204" pitchFamily="34" charset="0"/>
              </a:rPr>
              <a:t>is the </a:t>
            </a:r>
            <a:r>
              <a:rPr lang="de-DE" altLang="de-DE" sz="1800" b="1">
                <a:latin typeface="Arial" panose="020B0604020202020204" pitchFamily="34" charset="0"/>
              </a:rPr>
              <a:t>power spectral density</a:t>
            </a:r>
            <a:r>
              <a:rPr lang="de-DE" altLang="de-DE" sz="1800">
                <a:latin typeface="Arial" panose="020B0604020202020204" pitchFamily="34" charset="0"/>
              </a:rPr>
              <a:t> (PSD) if it is normalized by the signal duration T:</a:t>
            </a:r>
          </a:p>
        </p:txBody>
      </p:sp>
      <p:graphicFrame>
        <p:nvGraphicFramePr>
          <p:cNvPr id="17416" name="Object 7">
            <a:extLst>
              <a:ext uri="{FF2B5EF4-FFF2-40B4-BE49-F238E27FC236}">
                <a16:creationId xmlns:a16="http://schemas.microsoft.com/office/drawing/2014/main" id="{E174B7C8-00CA-DCC7-907C-C4673954F056}"/>
              </a:ext>
            </a:extLst>
          </p:cNvPr>
          <p:cNvGraphicFramePr>
            <a:graphicFrameLocks noChangeAspect="1"/>
          </p:cNvGraphicFramePr>
          <p:nvPr/>
        </p:nvGraphicFramePr>
        <p:xfrm>
          <a:off x="4800600" y="4191000"/>
          <a:ext cx="2268538" cy="808038"/>
        </p:xfrm>
        <a:graphic>
          <a:graphicData uri="http://schemas.openxmlformats.org/presentationml/2006/ole">
            <mc:AlternateContent xmlns:mc="http://schemas.openxmlformats.org/markup-compatibility/2006">
              <mc:Choice xmlns:v="urn:schemas-microsoft-com:vml" Requires="v">
                <p:oleObj name="Equation" r:id="rId4" imgW="1104900" imgH="393700" progId="Equation.3">
                  <p:embed/>
                </p:oleObj>
              </mc:Choice>
              <mc:Fallback>
                <p:oleObj name="Equation" r:id="rId4" imgW="1104900" imgH="3937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191000"/>
                        <a:ext cx="2268538" cy="80803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Rectangle 8">
            <a:extLst>
              <a:ext uri="{FF2B5EF4-FFF2-40B4-BE49-F238E27FC236}">
                <a16:creationId xmlns:a16="http://schemas.microsoft.com/office/drawing/2014/main" id="{42399E79-5720-7E99-4BA4-966E71A2ABF2}"/>
              </a:ext>
            </a:extLst>
          </p:cNvPr>
          <p:cNvSpPr>
            <a:spLocks noChangeArrowheads="1"/>
          </p:cNvSpPr>
          <p:nvPr/>
        </p:nvSpPr>
        <p:spPr bwMode="auto">
          <a:xfrm>
            <a:off x="2971800" y="5486400"/>
            <a:ext cx="624681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1800">
                <a:latin typeface="Arial" panose="020B0604020202020204" pitchFamily="34" charset="0"/>
              </a:rPr>
              <a:t>Careful: different normalizations exist (e.g., psd in Matlab)</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836EA3D-B825-769D-10F0-512738AB41EC}"/>
              </a:ext>
            </a:extLst>
          </p:cNvPr>
          <p:cNvSpPr>
            <a:spLocks noGrp="1"/>
          </p:cNvSpPr>
          <p:nvPr>
            <p:ph type="title"/>
          </p:nvPr>
        </p:nvSpPr>
        <p:spPr/>
        <p:txBody>
          <a:bodyPr/>
          <a:lstStyle/>
          <a:p>
            <a:r>
              <a:rPr lang="de-DE" altLang="de-DE"/>
              <a:t>Power Spectral Density (psd)</a:t>
            </a:r>
          </a:p>
        </p:txBody>
      </p:sp>
      <p:sp>
        <p:nvSpPr>
          <p:cNvPr id="5" name="Footer Placeholder 4">
            <a:extLst>
              <a:ext uri="{FF2B5EF4-FFF2-40B4-BE49-F238E27FC236}">
                <a16:creationId xmlns:a16="http://schemas.microsoft.com/office/drawing/2014/main" id="{DEE9E8E3-8EFA-C8C5-AFF6-1002DED5C564}"/>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5">
            <a:extLst>
              <a:ext uri="{FF2B5EF4-FFF2-40B4-BE49-F238E27FC236}">
                <a16:creationId xmlns:a16="http://schemas.microsoft.com/office/drawing/2014/main" id="{6D4819EB-2F34-AC25-2845-F20AA671EBD9}"/>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360DE9-DB83-450F-9568-D31567AD0471}" type="slidenum">
              <a:rPr lang="de-DE" altLang="de-DE">
                <a:solidFill>
                  <a:srgbClr val="898989"/>
                </a:solidFill>
              </a:rPr>
              <a:pPr/>
              <a:t>15</a:t>
            </a:fld>
            <a:endParaRPr lang="de-DE" altLang="de-DE">
              <a:solidFill>
                <a:srgbClr val="898989"/>
              </a:solidFill>
            </a:endParaRPr>
          </a:p>
        </p:txBody>
      </p:sp>
      <p:pic>
        <p:nvPicPr>
          <p:cNvPr id="18437" name="Picture 6">
            <a:extLst>
              <a:ext uri="{FF2B5EF4-FFF2-40B4-BE49-F238E27FC236}">
                <a16:creationId xmlns:a16="http://schemas.microsoft.com/office/drawing/2014/main" id="{E1D41B22-1BB6-6DA2-1111-13382F22A7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19200"/>
            <a:ext cx="72390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7">
            <a:extLst>
              <a:ext uri="{FF2B5EF4-FFF2-40B4-BE49-F238E27FC236}">
                <a16:creationId xmlns:a16="http://schemas.microsoft.com/office/drawing/2014/main" id="{5966A5BD-8536-A24A-060B-3A84DD7C3F9D}"/>
              </a:ext>
            </a:extLst>
          </p:cNvPr>
          <p:cNvSpPr>
            <a:spLocks noChangeArrowheads="1"/>
          </p:cNvSpPr>
          <p:nvPr/>
        </p:nvSpPr>
        <p:spPr bwMode="auto">
          <a:xfrm>
            <a:off x="1219200" y="5688013"/>
            <a:ext cx="10020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de-DE" altLang="de-DE" sz="1800" dirty="0">
                <a:latin typeface="Arial" panose="020B0604020202020204" pitchFamily="34" charset="0"/>
              </a:rPr>
              <a:t>Source: https://community.sw.siemens.com/s/article/what-is-a-power-spectral-density-psd</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61A5E866-FC33-7FAE-36BF-AF1A7D776C9B}"/>
              </a:ext>
            </a:extLst>
          </p:cNvPr>
          <p:cNvSpPr>
            <a:spLocks noGrp="1"/>
          </p:cNvSpPr>
          <p:nvPr>
            <p:ph type="title"/>
          </p:nvPr>
        </p:nvSpPr>
        <p:spPr/>
        <p:txBody>
          <a:bodyPr/>
          <a:lstStyle/>
          <a:p>
            <a:r>
              <a:rPr lang="de-DE" altLang="de-DE"/>
              <a:t>Power Spectral Density</a:t>
            </a:r>
          </a:p>
        </p:txBody>
      </p:sp>
      <p:sp>
        <p:nvSpPr>
          <p:cNvPr id="3" name="Footer Placeholder 2">
            <a:extLst>
              <a:ext uri="{FF2B5EF4-FFF2-40B4-BE49-F238E27FC236}">
                <a16:creationId xmlns:a16="http://schemas.microsoft.com/office/drawing/2014/main" id="{94F1AE8D-B792-BF73-E5C6-EFECC27CC40A}"/>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0F198FED-7852-5435-91C6-C00CCCBB523E}"/>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EF06CE-B68F-4529-BBD6-5A7A36AF8C5F}" type="slidenum">
              <a:rPr lang="de-DE" altLang="de-DE">
                <a:solidFill>
                  <a:srgbClr val="898989"/>
                </a:solidFill>
              </a:rPr>
              <a:pPr/>
              <a:t>16</a:t>
            </a:fld>
            <a:endParaRPr lang="de-DE" altLang="de-DE">
              <a:solidFill>
                <a:srgbClr val="898989"/>
              </a:solidFill>
            </a:endParaRPr>
          </a:p>
        </p:txBody>
      </p:sp>
      <p:pic>
        <p:nvPicPr>
          <p:cNvPr id="19461" name="Picture 4">
            <a:extLst>
              <a:ext uri="{FF2B5EF4-FFF2-40B4-BE49-F238E27FC236}">
                <a16:creationId xmlns:a16="http://schemas.microsoft.com/office/drawing/2014/main" id="{D865213A-8F98-ABEA-1491-8E396C6C5A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77925"/>
            <a:ext cx="79248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8D7BE8E-49E7-BF0C-FEDC-6620AAAEB409}"/>
              </a:ext>
            </a:extLst>
          </p:cNvPr>
          <p:cNvSpPr>
            <a:spLocks noGrp="1"/>
          </p:cNvSpPr>
          <p:nvPr>
            <p:ph type="title"/>
          </p:nvPr>
        </p:nvSpPr>
        <p:spPr/>
        <p:txBody>
          <a:bodyPr/>
          <a:lstStyle/>
          <a:p>
            <a:r>
              <a:rPr lang="de-DE" altLang="de-DE"/>
              <a:t>Power Spectral Density</a:t>
            </a:r>
          </a:p>
        </p:txBody>
      </p:sp>
      <p:sp>
        <p:nvSpPr>
          <p:cNvPr id="3" name="Footer Placeholder 2">
            <a:extLst>
              <a:ext uri="{FF2B5EF4-FFF2-40B4-BE49-F238E27FC236}">
                <a16:creationId xmlns:a16="http://schemas.microsoft.com/office/drawing/2014/main" id="{89DED3F9-584E-A16D-2DE6-B0F40FEE93C3}"/>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A42CCB97-4CBB-F3B7-CB35-E1CEE5CC932A}"/>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5DD580-C79E-4066-BDCD-F046E0ACA4D5}" type="slidenum">
              <a:rPr lang="de-DE" altLang="de-DE">
                <a:solidFill>
                  <a:srgbClr val="898989"/>
                </a:solidFill>
              </a:rPr>
              <a:pPr/>
              <a:t>17</a:t>
            </a:fld>
            <a:endParaRPr lang="de-DE" altLang="de-DE">
              <a:solidFill>
                <a:srgbClr val="898989"/>
              </a:solidFill>
            </a:endParaRPr>
          </a:p>
        </p:txBody>
      </p:sp>
      <p:pic>
        <p:nvPicPr>
          <p:cNvPr id="20485" name="Picture 4">
            <a:extLst>
              <a:ext uri="{FF2B5EF4-FFF2-40B4-BE49-F238E27FC236}">
                <a16:creationId xmlns:a16="http://schemas.microsoft.com/office/drawing/2014/main" id="{07CC62F2-1014-6416-09F5-8BA738938F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89154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A8BABAE-9017-7C86-955C-E7B58211118B}"/>
              </a:ext>
            </a:extLst>
          </p:cNvPr>
          <p:cNvSpPr>
            <a:spLocks noGrp="1"/>
          </p:cNvSpPr>
          <p:nvPr>
            <p:ph type="title"/>
          </p:nvPr>
        </p:nvSpPr>
        <p:spPr/>
        <p:txBody>
          <a:bodyPr/>
          <a:lstStyle/>
          <a:p>
            <a:r>
              <a:rPr lang="de-DE" altLang="de-DE"/>
              <a:t>Power Spectral Density</a:t>
            </a:r>
          </a:p>
        </p:txBody>
      </p:sp>
      <p:sp>
        <p:nvSpPr>
          <p:cNvPr id="3" name="Footer Placeholder 2">
            <a:extLst>
              <a:ext uri="{FF2B5EF4-FFF2-40B4-BE49-F238E27FC236}">
                <a16:creationId xmlns:a16="http://schemas.microsoft.com/office/drawing/2014/main" id="{61571D75-423B-0CCE-543A-86628C0B7E84}"/>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BB76401E-3C5F-C6A9-E6E0-184E5BCDB84A}"/>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07E2C5-10CD-4D5D-AB33-5CEF849E5C7F}" type="slidenum">
              <a:rPr lang="de-DE" altLang="de-DE">
                <a:solidFill>
                  <a:srgbClr val="898989"/>
                </a:solidFill>
              </a:rPr>
              <a:pPr/>
              <a:t>18</a:t>
            </a:fld>
            <a:endParaRPr lang="de-DE" altLang="de-DE">
              <a:solidFill>
                <a:srgbClr val="898989"/>
              </a:solidFill>
            </a:endParaRPr>
          </a:p>
        </p:txBody>
      </p:sp>
      <p:pic>
        <p:nvPicPr>
          <p:cNvPr id="21509" name="Picture 4">
            <a:extLst>
              <a:ext uri="{FF2B5EF4-FFF2-40B4-BE49-F238E27FC236}">
                <a16:creationId xmlns:a16="http://schemas.microsoft.com/office/drawing/2014/main" id="{D25BAE9F-48A9-43D3-7F0B-99176B89BA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99822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0BC6B5C-7960-2528-D580-08CEC05389E1}"/>
              </a:ext>
            </a:extLst>
          </p:cNvPr>
          <p:cNvSpPr>
            <a:spLocks noGrp="1"/>
          </p:cNvSpPr>
          <p:nvPr>
            <p:ph type="title"/>
          </p:nvPr>
        </p:nvSpPr>
        <p:spPr/>
        <p:txBody>
          <a:bodyPr/>
          <a:lstStyle/>
          <a:p>
            <a:r>
              <a:rPr lang="de-DE" altLang="de-DE"/>
              <a:t>Low Noise Model Earth</a:t>
            </a:r>
          </a:p>
        </p:txBody>
      </p:sp>
      <p:sp>
        <p:nvSpPr>
          <p:cNvPr id="3" name="Footer Placeholder 2">
            <a:extLst>
              <a:ext uri="{FF2B5EF4-FFF2-40B4-BE49-F238E27FC236}">
                <a16:creationId xmlns:a16="http://schemas.microsoft.com/office/drawing/2014/main" id="{82783E6C-B4C8-1965-4630-8CAD4B00660F}"/>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114E38A8-39B8-3318-329B-4E787A6B8A16}"/>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C2F8DF-DC73-438C-AA9F-2C4A4B4438E2}" type="slidenum">
              <a:rPr lang="de-DE" altLang="de-DE">
                <a:solidFill>
                  <a:srgbClr val="898989"/>
                </a:solidFill>
              </a:rPr>
              <a:pPr/>
              <a:t>19</a:t>
            </a:fld>
            <a:endParaRPr lang="de-DE" altLang="de-DE">
              <a:solidFill>
                <a:srgbClr val="898989"/>
              </a:solidFill>
            </a:endParaRPr>
          </a:p>
        </p:txBody>
      </p:sp>
      <p:pic>
        <p:nvPicPr>
          <p:cNvPr id="22533" name="Picture 4">
            <a:extLst>
              <a:ext uri="{FF2B5EF4-FFF2-40B4-BE49-F238E27FC236}">
                <a16:creationId xmlns:a16="http://schemas.microsoft.com/office/drawing/2014/main" id="{356A9BF1-D835-3DF9-BAAC-ABBB53F8AA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0"/>
            <a:ext cx="76200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a:extLst>
              <a:ext uri="{FF2B5EF4-FFF2-40B4-BE49-F238E27FC236}">
                <a16:creationId xmlns:a16="http://schemas.microsoft.com/office/drawing/2014/main" id="{DD933259-36CC-CC0A-9586-EC2EC48A7E2B}"/>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Phase and amplitude spectrum</a:t>
            </a:r>
          </a:p>
        </p:txBody>
      </p:sp>
      <p:graphicFrame>
        <p:nvGraphicFramePr>
          <p:cNvPr id="6147" name="Object 5">
            <a:extLst>
              <a:ext uri="{FF2B5EF4-FFF2-40B4-BE49-F238E27FC236}">
                <a16:creationId xmlns:a16="http://schemas.microsoft.com/office/drawing/2014/main" id="{9E005787-0C85-2610-A245-AD7DF1E8157A}"/>
              </a:ext>
            </a:extLst>
          </p:cNvPr>
          <p:cNvGraphicFramePr>
            <a:graphicFrameLocks noGrp="1" noChangeAspect="1"/>
          </p:cNvGraphicFramePr>
          <p:nvPr>
            <p:ph idx="1"/>
          </p:nvPr>
        </p:nvGraphicFramePr>
        <p:xfrm>
          <a:off x="3962400" y="3124200"/>
          <a:ext cx="3484563" cy="733425"/>
        </p:xfrm>
        <a:graphic>
          <a:graphicData uri="http://schemas.openxmlformats.org/presentationml/2006/ole">
            <mc:AlternateContent xmlns:mc="http://schemas.openxmlformats.org/markup-compatibility/2006">
              <mc:Choice xmlns:v="urn:schemas-microsoft-com:vml" Requires="v">
                <p:oleObj name="Equation" r:id="rId2" imgW="1205977" imgH="253890" progId="Equation.3">
                  <p:embed/>
                </p:oleObj>
              </mc:Choice>
              <mc:Fallback>
                <p:oleObj name="Equation" r:id="rId2" imgW="1205977" imgH="253890" progId="Equation.3">
                  <p:embed/>
                  <p:pic>
                    <p:nvPicPr>
                      <p:cNvPr id="0"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24200"/>
                        <a:ext cx="3484563" cy="7334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Footer Placeholder 3">
            <a:extLst>
              <a:ext uri="{FF2B5EF4-FFF2-40B4-BE49-F238E27FC236}">
                <a16:creationId xmlns:a16="http://schemas.microsoft.com/office/drawing/2014/main" id="{8209410E-A50F-38AF-8A78-DE94007AD37A}"/>
              </a:ext>
            </a:extLst>
          </p:cNvPr>
          <p:cNvSpPr>
            <a:spLocks noGrp="1"/>
          </p:cNvSpPr>
          <p:nvPr>
            <p:ph type="ftr" sz="quarter" idx="11"/>
          </p:nvPr>
        </p:nvSpPr>
        <p:spPr/>
        <p:txBody>
          <a:bodyPr/>
          <a:lstStyle/>
          <a:p>
            <a:pPr>
              <a:defRPr/>
            </a:pPr>
            <a:r>
              <a:rPr lang="de-DE" altLang="de-DE"/>
              <a:t>Computational Geophysics and Data Analysis</a:t>
            </a:r>
          </a:p>
        </p:txBody>
      </p:sp>
      <p:sp>
        <p:nvSpPr>
          <p:cNvPr id="7" name="Slide Number Placeholder 4">
            <a:extLst>
              <a:ext uri="{FF2B5EF4-FFF2-40B4-BE49-F238E27FC236}">
                <a16:creationId xmlns:a16="http://schemas.microsoft.com/office/drawing/2014/main" id="{3D28FC85-E51A-7DF5-8FCE-28C86870440A}"/>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E81502-0725-4581-82CA-46F4D572867A}" type="slidenum">
              <a:rPr lang="de-DE" altLang="de-DE">
                <a:solidFill>
                  <a:srgbClr val="898989"/>
                </a:solidFill>
              </a:rPr>
              <a:pPr/>
              <a:t>2</a:t>
            </a:fld>
            <a:endParaRPr lang="de-DE" altLang="de-DE">
              <a:solidFill>
                <a:srgbClr val="898989"/>
              </a:solidFill>
            </a:endParaRPr>
          </a:p>
        </p:txBody>
      </p:sp>
      <p:sp>
        <p:nvSpPr>
          <p:cNvPr id="6150" name="Text Box 7">
            <a:extLst>
              <a:ext uri="{FF2B5EF4-FFF2-40B4-BE49-F238E27FC236}">
                <a16:creationId xmlns:a16="http://schemas.microsoft.com/office/drawing/2014/main" id="{1A961DBB-1EC9-C61F-807C-CB8B5ACD2400}"/>
              </a:ext>
            </a:extLst>
          </p:cNvPr>
          <p:cNvSpPr txBox="1">
            <a:spLocks noChangeArrowheads="1"/>
          </p:cNvSpPr>
          <p:nvPr/>
        </p:nvSpPr>
        <p:spPr bwMode="auto">
          <a:xfrm>
            <a:off x="2651125" y="1865313"/>
            <a:ext cx="66452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1800">
                <a:latin typeface="Arial" panose="020B0604020202020204" pitchFamily="34" charset="0"/>
              </a:rPr>
              <a:t>The spectrum consists of two real-valued functions of angular frequency, the amplitude spectrum mod (F(</a:t>
            </a:r>
            <a:r>
              <a:rPr lang="de-DE" altLang="de-DE" sz="1800">
                <a:latin typeface="Symbol" panose="05050102010706020507" pitchFamily="18" charset="2"/>
              </a:rPr>
              <a:t>w</a:t>
            </a:r>
            <a:r>
              <a:rPr lang="de-DE" altLang="de-DE" sz="1800">
                <a:latin typeface="Arial" panose="020B0604020202020204" pitchFamily="34" charset="0"/>
              </a:rPr>
              <a:t>)) and the phase spectrum </a:t>
            </a:r>
            <a:r>
              <a:rPr lang="de-DE" altLang="de-DE" sz="1800">
                <a:latin typeface="Symbol" panose="05050102010706020507" pitchFamily="18" charset="2"/>
              </a:rPr>
              <a:t>f(w)</a:t>
            </a:r>
          </a:p>
        </p:txBody>
      </p:sp>
      <p:sp>
        <p:nvSpPr>
          <p:cNvPr id="6151" name="Text Box 8">
            <a:extLst>
              <a:ext uri="{FF2B5EF4-FFF2-40B4-BE49-F238E27FC236}">
                <a16:creationId xmlns:a16="http://schemas.microsoft.com/office/drawing/2014/main" id="{1FA20018-BA65-EB15-EEC8-662D200CB3BC}"/>
              </a:ext>
            </a:extLst>
          </p:cNvPr>
          <p:cNvSpPr txBox="1">
            <a:spLocks noChangeArrowheads="1"/>
          </p:cNvSpPr>
          <p:nvPr/>
        </p:nvSpPr>
        <p:spPr bwMode="auto">
          <a:xfrm>
            <a:off x="2667000" y="4343400"/>
            <a:ext cx="66452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1800">
                <a:latin typeface="Arial" panose="020B0604020202020204" pitchFamily="34" charset="0"/>
              </a:rPr>
              <a:t>In many cases the amplitude spectrum is the most important part to be considered. However there are cases where the phase spectrum plays an important role (-&gt; resonance, seismometer)</a:t>
            </a:r>
            <a:endParaRPr lang="de-DE" altLang="de-DE" sz="1800">
              <a:latin typeface="Symbol" panose="05050102010706020507" pitchFamily="18" charset="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7883445-88C7-84DA-A247-636033180ED5}"/>
              </a:ext>
            </a:extLst>
          </p:cNvPr>
          <p:cNvSpPr>
            <a:spLocks noGrp="1"/>
          </p:cNvSpPr>
          <p:nvPr>
            <p:ph type="title"/>
          </p:nvPr>
        </p:nvSpPr>
        <p:spPr/>
        <p:txBody>
          <a:bodyPr/>
          <a:lstStyle/>
          <a:p>
            <a:r>
              <a:rPr lang="de-DE" altLang="de-DE"/>
              <a:t>Exercise</a:t>
            </a:r>
          </a:p>
        </p:txBody>
      </p:sp>
      <p:sp>
        <p:nvSpPr>
          <p:cNvPr id="3" name="Footer Placeholder 2">
            <a:extLst>
              <a:ext uri="{FF2B5EF4-FFF2-40B4-BE49-F238E27FC236}">
                <a16:creationId xmlns:a16="http://schemas.microsoft.com/office/drawing/2014/main" id="{7DA3AC6C-23CC-6080-6054-7564A24BA398}"/>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7EE83DAB-B3E0-2E7F-69D8-994EE1857367}"/>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1CE193-5D37-4820-AFBF-3B1746602E41}" type="slidenum">
              <a:rPr lang="de-DE" altLang="de-DE">
                <a:solidFill>
                  <a:srgbClr val="898989"/>
                </a:solidFill>
              </a:rPr>
              <a:pPr/>
              <a:t>20</a:t>
            </a:fld>
            <a:endParaRPr lang="de-DE" altLang="de-DE">
              <a:solidFill>
                <a:srgbClr val="898989"/>
              </a:solidFill>
            </a:endParaRPr>
          </a:p>
        </p:txBody>
      </p:sp>
      <p:sp>
        <p:nvSpPr>
          <p:cNvPr id="23557" name="TextBox 4">
            <a:extLst>
              <a:ext uri="{FF2B5EF4-FFF2-40B4-BE49-F238E27FC236}">
                <a16:creationId xmlns:a16="http://schemas.microsoft.com/office/drawing/2014/main" id="{7C708AB9-4DA7-B7AA-5992-607C106D67C7}"/>
              </a:ext>
            </a:extLst>
          </p:cNvPr>
          <p:cNvSpPr txBox="1">
            <a:spLocks noChangeArrowheads="1"/>
          </p:cNvSpPr>
          <p:nvPr/>
        </p:nvSpPr>
        <p:spPr bwMode="auto">
          <a:xfrm>
            <a:off x="3884613" y="3048000"/>
            <a:ext cx="442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de-DE" altLang="de-DE">
                <a:latin typeface="Arial" panose="020B0604020202020204" pitchFamily="34" charset="0"/>
              </a:rPr>
              <a:t>05 Power Spectral Density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a:extLst>
              <a:ext uri="{FF2B5EF4-FFF2-40B4-BE49-F238E27FC236}">
                <a16:creationId xmlns:a16="http://schemas.microsoft.com/office/drawing/2014/main" id="{CD8AA99D-B0C1-F46F-8F4B-E95F65B32816}"/>
              </a:ext>
            </a:extLst>
          </p:cNvPr>
          <p:cNvSpPr>
            <a:spLocks noGrp="1" noChangeArrowheads="1"/>
          </p:cNvSpPr>
          <p:nvPr>
            <p:ph type="title"/>
          </p:nvPr>
        </p:nvSpPr>
        <p:spPr/>
        <p:txBody>
          <a:bodyPr rtlCol="0">
            <a:normAutofit fontScale="90000"/>
          </a:bodyPr>
          <a:lstStyle/>
          <a:p>
            <a:pPr eaLnBrk="1" fontAlgn="auto" hangingPunct="1">
              <a:spcAft>
                <a:spcPts val="0"/>
              </a:spcAft>
              <a:defRPr/>
            </a:pPr>
            <a:endParaRPr lang="de-DE" altLang="de-DE"/>
          </a:p>
        </p:txBody>
      </p:sp>
      <p:sp>
        <p:nvSpPr>
          <p:cNvPr id="24579" name="Rectangle 3">
            <a:extLst>
              <a:ext uri="{FF2B5EF4-FFF2-40B4-BE49-F238E27FC236}">
                <a16:creationId xmlns:a16="http://schemas.microsoft.com/office/drawing/2014/main" id="{A66E138E-7761-BE8E-7C2F-87A42C0F4A12}"/>
              </a:ext>
            </a:extLst>
          </p:cNvPr>
          <p:cNvSpPr>
            <a:spLocks noGrp="1" noChangeArrowheads="1"/>
          </p:cNvSpPr>
          <p:nvPr>
            <p:ph idx="1"/>
          </p:nvPr>
        </p:nvSpPr>
        <p:spPr>
          <a:xfrm>
            <a:off x="2057400" y="1981200"/>
            <a:ext cx="8229600" cy="4525963"/>
          </a:xfrm>
        </p:spPr>
        <p:txBody>
          <a:bodyPr/>
          <a:lstStyle/>
          <a:p>
            <a:pPr algn="ctr" eaLnBrk="1" hangingPunct="1">
              <a:buFontTx/>
              <a:buNone/>
            </a:pPr>
            <a:r>
              <a:rPr lang="de-DE" altLang="de-DE" sz="4400"/>
              <a:t>Applications in seismology:</a:t>
            </a:r>
          </a:p>
          <a:p>
            <a:pPr algn="ctr" eaLnBrk="1" hangingPunct="1">
              <a:buFontTx/>
              <a:buNone/>
            </a:pPr>
            <a:endParaRPr lang="de-DE" altLang="de-DE" sz="4400"/>
          </a:p>
          <a:p>
            <a:pPr algn="ctr" eaLnBrk="1" hangingPunct="1">
              <a:buFontTx/>
              <a:buNone/>
            </a:pPr>
            <a:r>
              <a:rPr lang="de-DE" altLang="de-DE" sz="4400"/>
              <a:t>Spectral estimation</a:t>
            </a:r>
          </a:p>
        </p:txBody>
      </p:sp>
      <p:sp>
        <p:nvSpPr>
          <p:cNvPr id="4" name="Footer Placeholder 3">
            <a:extLst>
              <a:ext uri="{FF2B5EF4-FFF2-40B4-BE49-F238E27FC236}">
                <a16:creationId xmlns:a16="http://schemas.microsoft.com/office/drawing/2014/main" id="{4E042AB6-EB5E-CFFB-C8B1-BAA0AA325C4D}"/>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1152E743-90AA-6B12-5EB6-BB072153000F}"/>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7CDC3E3-7730-4608-A0D4-63053B7D0460}" type="slidenum">
              <a:rPr lang="de-DE" altLang="de-DE">
                <a:solidFill>
                  <a:srgbClr val="898989"/>
                </a:solidFill>
              </a:rPr>
              <a:pPr/>
              <a:t>21</a:t>
            </a:fld>
            <a:endParaRPr lang="de-DE" altLang="de-DE">
              <a:solidFill>
                <a:srgbClr val="898989"/>
              </a:solidFill>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3D89BFF6-83E2-ED9B-8BEE-C9ED7CD03827}"/>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Frequencies in seismograms</a:t>
            </a:r>
          </a:p>
        </p:txBody>
      </p:sp>
      <p:sp>
        <p:nvSpPr>
          <p:cNvPr id="4" name="Footer Placeholder 3">
            <a:extLst>
              <a:ext uri="{FF2B5EF4-FFF2-40B4-BE49-F238E27FC236}">
                <a16:creationId xmlns:a16="http://schemas.microsoft.com/office/drawing/2014/main" id="{52443ED6-3206-4323-50E2-228F838C33E7}"/>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61755EDF-7354-F814-6B17-A6484B27C492}"/>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2169BA-FD84-41E7-A1F7-2B1D516D2C6B}" type="slidenum">
              <a:rPr lang="de-DE" altLang="de-DE">
                <a:solidFill>
                  <a:srgbClr val="898989"/>
                </a:solidFill>
              </a:rPr>
              <a:pPr/>
              <a:t>22</a:t>
            </a:fld>
            <a:endParaRPr lang="de-DE" altLang="de-DE">
              <a:solidFill>
                <a:srgbClr val="898989"/>
              </a:solidFill>
            </a:endParaRPr>
          </a:p>
        </p:txBody>
      </p:sp>
      <p:pic>
        <p:nvPicPr>
          <p:cNvPr id="25605" name="Picture 4" descr="6_2_03">
            <a:extLst>
              <a:ext uri="{FF2B5EF4-FFF2-40B4-BE49-F238E27FC236}">
                <a16:creationId xmlns:a16="http://schemas.microsoft.com/office/drawing/2014/main" id="{46DE12D1-2E5F-B3F3-5D62-036D819E3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62000"/>
            <a:ext cx="72390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B32E2640-BC0B-DE2C-9199-6D9F293F455C}"/>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sz="2800"/>
              <a:t>Amplitude spectrum</a:t>
            </a:r>
            <a:br>
              <a:rPr lang="de-DE" altLang="de-DE" sz="2800"/>
            </a:br>
            <a:r>
              <a:rPr lang="de-DE" altLang="de-DE" sz="1800"/>
              <a:t>Eigenfrequencies</a:t>
            </a:r>
          </a:p>
        </p:txBody>
      </p:sp>
      <p:sp>
        <p:nvSpPr>
          <p:cNvPr id="4" name="Footer Placeholder 3">
            <a:extLst>
              <a:ext uri="{FF2B5EF4-FFF2-40B4-BE49-F238E27FC236}">
                <a16:creationId xmlns:a16="http://schemas.microsoft.com/office/drawing/2014/main" id="{7A1EF683-CA4C-825E-4C5E-528EC358ACA7}"/>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60C1F178-C4ED-40A9-B0EE-1FCC361F7B3B}"/>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773784-DA86-4306-841F-03072E20CCF0}" type="slidenum">
              <a:rPr lang="de-DE" altLang="de-DE">
                <a:solidFill>
                  <a:srgbClr val="898989"/>
                </a:solidFill>
              </a:rPr>
              <a:pPr/>
              <a:t>23</a:t>
            </a:fld>
            <a:endParaRPr lang="de-DE" altLang="de-DE">
              <a:solidFill>
                <a:srgbClr val="898989"/>
              </a:solidFill>
            </a:endParaRPr>
          </a:p>
        </p:txBody>
      </p:sp>
      <p:pic>
        <p:nvPicPr>
          <p:cNvPr id="26629" name="Picture 4" descr="6_2_04">
            <a:extLst>
              <a:ext uri="{FF2B5EF4-FFF2-40B4-BE49-F238E27FC236}">
                <a16:creationId xmlns:a16="http://schemas.microsoft.com/office/drawing/2014/main" id="{5B8F2D56-E631-C622-937A-E68B1FBD0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38200"/>
            <a:ext cx="82026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0AF32B30-87C1-6862-1C17-5FF8C97ADC39}"/>
              </a:ext>
            </a:extLst>
          </p:cNvPr>
          <p:cNvSpPr>
            <a:spLocks noGrp="1" noChangeArrowheads="1"/>
          </p:cNvSpPr>
          <p:nvPr>
            <p:ph type="title"/>
          </p:nvPr>
        </p:nvSpPr>
        <p:spPr/>
        <p:txBody>
          <a:bodyPr rtlCol="0">
            <a:normAutofit fontScale="90000"/>
          </a:bodyPr>
          <a:lstStyle/>
          <a:p>
            <a:pPr algn="l" eaLnBrk="1" fontAlgn="auto" hangingPunct="1">
              <a:spcAft>
                <a:spcPts val="0"/>
              </a:spcAft>
              <a:defRPr/>
            </a:pPr>
            <a:r>
              <a:rPr lang="de-DE" altLang="de-DE"/>
              <a:t>Sound of an instrument</a:t>
            </a:r>
            <a:endParaRPr lang="en-GB" altLang="de-DE"/>
          </a:p>
        </p:txBody>
      </p:sp>
      <p:pic>
        <p:nvPicPr>
          <p:cNvPr id="247815" name="MOV00412.mpg">
            <a:hlinkClick r:id="" action="ppaction://media"/>
            <a:extLst>
              <a:ext uri="{FF2B5EF4-FFF2-40B4-BE49-F238E27FC236}">
                <a16:creationId xmlns:a16="http://schemas.microsoft.com/office/drawing/2014/main" id="{031F20DC-538F-5BA0-6F51-E0E310B71279}"/>
              </a:ext>
            </a:extLst>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8001000" y="0"/>
            <a:ext cx="2667000" cy="1866900"/>
          </a:xfrm>
          <a:effectLst>
            <a:outerShdw dist="107763" dir="8100000" algn="ctr" rotWithShape="0">
              <a:srgbClr val="808080">
                <a:alpha val="50000"/>
              </a:srgbClr>
            </a:outerShdw>
          </a:effectLst>
        </p:spPr>
      </p:pic>
      <p:sp>
        <p:nvSpPr>
          <p:cNvPr id="7" name="Footer Placeholder 3">
            <a:extLst>
              <a:ext uri="{FF2B5EF4-FFF2-40B4-BE49-F238E27FC236}">
                <a16:creationId xmlns:a16="http://schemas.microsoft.com/office/drawing/2014/main" id="{2B643296-816D-76FF-EA1A-01DF9D32370E}"/>
              </a:ext>
            </a:extLst>
          </p:cNvPr>
          <p:cNvSpPr>
            <a:spLocks noGrp="1"/>
          </p:cNvSpPr>
          <p:nvPr>
            <p:ph type="ftr" sz="quarter" idx="11"/>
          </p:nvPr>
        </p:nvSpPr>
        <p:spPr/>
        <p:txBody>
          <a:bodyPr/>
          <a:lstStyle/>
          <a:p>
            <a:pPr>
              <a:defRPr/>
            </a:pPr>
            <a:r>
              <a:rPr lang="de-DE" altLang="de-DE"/>
              <a:t>Computational Geophysics and Data Analysis</a:t>
            </a:r>
          </a:p>
        </p:txBody>
      </p:sp>
      <p:sp>
        <p:nvSpPr>
          <p:cNvPr id="8" name="Slide Number Placeholder 4">
            <a:extLst>
              <a:ext uri="{FF2B5EF4-FFF2-40B4-BE49-F238E27FC236}">
                <a16:creationId xmlns:a16="http://schemas.microsoft.com/office/drawing/2014/main" id="{B4BABD39-3C4D-F253-1426-85029554A2A5}"/>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F8588B-10A0-4186-AE45-2ACF50F8C1D9}" type="slidenum">
              <a:rPr lang="de-DE" altLang="de-DE">
                <a:solidFill>
                  <a:srgbClr val="898989"/>
                </a:solidFill>
              </a:rPr>
              <a:pPr/>
              <a:t>24</a:t>
            </a:fld>
            <a:endParaRPr lang="de-DE" altLang="de-DE">
              <a:solidFill>
                <a:srgbClr val="898989"/>
              </a:solidFill>
            </a:endParaRPr>
          </a:p>
        </p:txBody>
      </p:sp>
      <p:pic>
        <p:nvPicPr>
          <p:cNvPr id="27654" name="Picture 3" descr="oboe">
            <a:extLst>
              <a:ext uri="{FF2B5EF4-FFF2-40B4-BE49-F238E27FC236}">
                <a16:creationId xmlns:a16="http://schemas.microsoft.com/office/drawing/2014/main" id="{81AD1A97-EDAC-08E4-388E-F947C0F15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143000"/>
            <a:ext cx="714692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Line 5">
            <a:extLst>
              <a:ext uri="{FF2B5EF4-FFF2-40B4-BE49-F238E27FC236}">
                <a16:creationId xmlns:a16="http://schemas.microsoft.com/office/drawing/2014/main" id="{58B883AD-5674-785F-551A-49FC37C53237}"/>
              </a:ext>
            </a:extLst>
          </p:cNvPr>
          <p:cNvSpPr>
            <a:spLocks noChangeShapeType="1"/>
          </p:cNvSpPr>
          <p:nvPr/>
        </p:nvSpPr>
        <p:spPr bwMode="auto">
          <a:xfrm>
            <a:off x="4203700" y="4038600"/>
            <a:ext cx="647700" cy="1460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7656" name="Text Box 6">
            <a:extLst>
              <a:ext uri="{FF2B5EF4-FFF2-40B4-BE49-F238E27FC236}">
                <a16:creationId xmlns:a16="http://schemas.microsoft.com/office/drawing/2014/main" id="{A1E4D2DA-650A-35E8-B681-FF97886D6A06}"/>
              </a:ext>
            </a:extLst>
          </p:cNvPr>
          <p:cNvSpPr txBox="1">
            <a:spLocks noChangeArrowheads="1"/>
          </p:cNvSpPr>
          <p:nvPr/>
        </p:nvSpPr>
        <p:spPr bwMode="auto">
          <a:xfrm>
            <a:off x="3057525" y="3532188"/>
            <a:ext cx="15906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2400" b="1">
                <a:latin typeface="Arial" panose="020B0604020202020204" pitchFamily="34" charset="0"/>
              </a:rPr>
              <a:t>a‘ - 440Hz</a:t>
            </a:r>
            <a:endParaRPr lang="en-GB" altLang="de-DE" sz="2400" b="1">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196" fill="hold"/>
                                        <p:tgtEl>
                                          <p:spTgt spid="2478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47815"/>
                </p:tgtEl>
              </p:cMediaNode>
            </p:video>
            <p:seq concurrent="1" nextAc="seek">
              <p:cTn id="8" restart="whenNotActive" fill="hold" evtFilter="cancelBubble" nodeType="interactiveSeq">
                <p:stCondLst>
                  <p:cond evt="onClick" delay="0">
                    <p:tgtEl>
                      <p:spTgt spid="24781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47815"/>
                                        </p:tgtEl>
                                      </p:cBhvr>
                                    </p:cmd>
                                  </p:childTnLst>
                                </p:cTn>
                              </p:par>
                            </p:childTnLst>
                          </p:cTn>
                        </p:par>
                      </p:childTnLst>
                    </p:cTn>
                  </p:par>
                </p:childTnLst>
              </p:cTn>
              <p:nextCondLst>
                <p:cond evt="onClick" delay="0">
                  <p:tgtEl>
                    <p:spTgt spid="24781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879617B-8281-3810-0E9D-1BB3A8626ECD}"/>
              </a:ext>
            </a:extLst>
          </p:cNvPr>
          <p:cNvSpPr>
            <a:spLocks noGrp="1" noChangeArrowheads="1"/>
          </p:cNvSpPr>
          <p:nvPr>
            <p:ph type="title"/>
          </p:nvPr>
        </p:nvSpPr>
        <p:spPr/>
        <p:txBody>
          <a:bodyPr/>
          <a:lstStyle/>
          <a:p>
            <a:pPr eaLnBrk="1" hangingPunct="1"/>
            <a:r>
              <a:rPr lang="de-DE" altLang="de-DE"/>
              <a:t>Instrument Earth</a:t>
            </a:r>
            <a:endParaRPr lang="en-GB" altLang="de-DE"/>
          </a:p>
        </p:txBody>
      </p:sp>
      <p:sp>
        <p:nvSpPr>
          <p:cNvPr id="28675" name="Rectangle 10">
            <a:extLst>
              <a:ext uri="{FF2B5EF4-FFF2-40B4-BE49-F238E27FC236}">
                <a16:creationId xmlns:a16="http://schemas.microsoft.com/office/drawing/2014/main" id="{6F4B5CC4-BB41-FFEE-6A38-9CC86FCE9EF9}"/>
              </a:ext>
            </a:extLst>
          </p:cNvPr>
          <p:cNvSpPr>
            <a:spLocks noGrp="1" noChangeArrowheads="1"/>
          </p:cNvSpPr>
          <p:nvPr>
            <p:ph sz="half" idx="1"/>
          </p:nvPr>
        </p:nvSpPr>
        <p:spPr>
          <a:xfrm>
            <a:off x="609600" y="1600200"/>
            <a:ext cx="5384800" cy="4525963"/>
          </a:xfrm>
        </p:spPr>
        <p:txBody>
          <a:bodyPr/>
          <a:lstStyle/>
          <a:p>
            <a:pPr eaLnBrk="1" hangingPunct="1"/>
            <a:endParaRPr lang="de-DE" altLang="de-DE"/>
          </a:p>
        </p:txBody>
      </p:sp>
      <p:sp>
        <p:nvSpPr>
          <p:cNvPr id="28676" name="Rectangle 11">
            <a:extLst>
              <a:ext uri="{FF2B5EF4-FFF2-40B4-BE49-F238E27FC236}">
                <a16:creationId xmlns:a16="http://schemas.microsoft.com/office/drawing/2014/main" id="{EE7ED18B-24D1-3D1F-A5CB-0227AE55D941}"/>
              </a:ext>
            </a:extLst>
          </p:cNvPr>
          <p:cNvSpPr>
            <a:spLocks noGrp="1" noChangeArrowheads="1"/>
          </p:cNvSpPr>
          <p:nvPr>
            <p:ph sz="quarter" idx="2"/>
          </p:nvPr>
        </p:nvSpPr>
        <p:spPr/>
        <p:txBody>
          <a:bodyPr/>
          <a:lstStyle/>
          <a:p>
            <a:pPr eaLnBrk="1" hangingPunct="1"/>
            <a:endParaRPr lang="de-DE" altLang="de-DE" sz="2400"/>
          </a:p>
        </p:txBody>
      </p:sp>
      <p:sp>
        <p:nvSpPr>
          <p:cNvPr id="28677" name="Rectangle 12">
            <a:extLst>
              <a:ext uri="{FF2B5EF4-FFF2-40B4-BE49-F238E27FC236}">
                <a16:creationId xmlns:a16="http://schemas.microsoft.com/office/drawing/2014/main" id="{D94BE0E9-9CAE-A123-B461-4AE4DD2937DD}"/>
              </a:ext>
            </a:extLst>
          </p:cNvPr>
          <p:cNvSpPr>
            <a:spLocks noGrp="1" noChangeArrowheads="1"/>
          </p:cNvSpPr>
          <p:nvPr>
            <p:ph sz="quarter" idx="3"/>
          </p:nvPr>
        </p:nvSpPr>
        <p:spPr>
          <a:xfrm>
            <a:off x="6197600" y="3938588"/>
            <a:ext cx="5384800" cy="2187575"/>
          </a:xfrm>
        </p:spPr>
        <p:txBody>
          <a:bodyPr/>
          <a:lstStyle/>
          <a:p>
            <a:pPr eaLnBrk="1" hangingPunct="1"/>
            <a:endParaRPr lang="de-DE" altLang="de-DE" sz="2400"/>
          </a:p>
        </p:txBody>
      </p:sp>
      <p:sp>
        <p:nvSpPr>
          <p:cNvPr id="13" name="Footer Placeholder 5">
            <a:extLst>
              <a:ext uri="{FF2B5EF4-FFF2-40B4-BE49-F238E27FC236}">
                <a16:creationId xmlns:a16="http://schemas.microsoft.com/office/drawing/2014/main" id="{19B49830-762C-4E89-E699-99333493ED63}"/>
              </a:ext>
            </a:extLst>
          </p:cNvPr>
          <p:cNvSpPr>
            <a:spLocks noGrp="1"/>
          </p:cNvSpPr>
          <p:nvPr>
            <p:ph type="ftr" sz="quarter" idx="10"/>
          </p:nvPr>
        </p:nvSpPr>
        <p:spPr/>
        <p:txBody>
          <a:bodyPr/>
          <a:lstStyle/>
          <a:p>
            <a:pPr>
              <a:defRPr/>
            </a:pPr>
            <a:r>
              <a:rPr lang="de-DE" altLang="de-DE"/>
              <a:t>Computational Geophysics and Data Analysis</a:t>
            </a:r>
          </a:p>
        </p:txBody>
      </p:sp>
      <p:sp>
        <p:nvSpPr>
          <p:cNvPr id="14" name="Slide Number Placeholder 6">
            <a:extLst>
              <a:ext uri="{FF2B5EF4-FFF2-40B4-BE49-F238E27FC236}">
                <a16:creationId xmlns:a16="http://schemas.microsoft.com/office/drawing/2014/main" id="{00A212B0-977C-3082-7605-A7888C3A6548}"/>
              </a:ext>
            </a:extLst>
          </p:cNvPr>
          <p:cNvSpPr>
            <a:spLocks noGrp="1"/>
          </p:cNvSpPr>
          <p:nvPr>
            <p:ph type="sldNum" sz="quarter" idx="11"/>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8B3C94-599B-4BEA-B9D4-3C4B18B40D6B}" type="slidenum">
              <a:rPr lang="de-DE" altLang="de-DE">
                <a:solidFill>
                  <a:srgbClr val="898989"/>
                </a:solidFill>
              </a:rPr>
              <a:pPr/>
              <a:t>25</a:t>
            </a:fld>
            <a:endParaRPr lang="de-DE" altLang="de-DE">
              <a:solidFill>
                <a:srgbClr val="898989"/>
              </a:solidFill>
            </a:endParaRPr>
          </a:p>
        </p:txBody>
      </p:sp>
      <p:pic>
        <p:nvPicPr>
          <p:cNvPr id="28680" name="Picture 3" descr="sumatra_lp">
            <a:extLst>
              <a:ext uri="{FF2B5EF4-FFF2-40B4-BE49-F238E27FC236}">
                <a16:creationId xmlns:a16="http://schemas.microsoft.com/office/drawing/2014/main" id="{2BA4BAB4-7177-EBC6-BD7D-28B05B31C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19200"/>
            <a:ext cx="7096125" cy="5318125"/>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4">
            <a:extLst>
              <a:ext uri="{FF2B5EF4-FFF2-40B4-BE49-F238E27FC236}">
                <a16:creationId xmlns:a16="http://schemas.microsoft.com/office/drawing/2014/main" id="{568754F8-1BDD-98D4-7580-D277F4248D10}"/>
              </a:ext>
            </a:extLst>
          </p:cNvPr>
          <p:cNvSpPr txBox="1">
            <a:spLocks noChangeArrowheads="1"/>
          </p:cNvSpPr>
          <p:nvPr/>
        </p:nvSpPr>
        <p:spPr bwMode="auto">
          <a:xfrm>
            <a:off x="4516438" y="186848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2400" b="1">
                <a:latin typeface="Arial" panose="020B0604020202020204" pitchFamily="34" charset="0"/>
              </a:rPr>
              <a:t>26.-29.12.2004 (FFB )</a:t>
            </a:r>
            <a:endParaRPr lang="en-GB" altLang="de-DE" sz="2400" b="1">
              <a:latin typeface="Arial" panose="020B0604020202020204" pitchFamily="34" charset="0"/>
            </a:endParaRPr>
          </a:p>
        </p:txBody>
      </p:sp>
      <p:sp>
        <p:nvSpPr>
          <p:cNvPr id="28682" name="Line 5">
            <a:extLst>
              <a:ext uri="{FF2B5EF4-FFF2-40B4-BE49-F238E27FC236}">
                <a16:creationId xmlns:a16="http://schemas.microsoft.com/office/drawing/2014/main" id="{FE69CDCA-36B2-BA70-8E70-2304E6E42E90}"/>
              </a:ext>
            </a:extLst>
          </p:cNvPr>
          <p:cNvSpPr>
            <a:spLocks noChangeShapeType="1"/>
          </p:cNvSpPr>
          <p:nvPr/>
        </p:nvSpPr>
        <p:spPr bwMode="auto">
          <a:xfrm flipH="1">
            <a:off x="3440113" y="3098800"/>
            <a:ext cx="609600" cy="1333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683" name="Text Box 6">
            <a:extLst>
              <a:ext uri="{FF2B5EF4-FFF2-40B4-BE49-F238E27FC236}">
                <a16:creationId xmlns:a16="http://schemas.microsoft.com/office/drawing/2014/main" id="{076BE746-F5CE-5570-EA94-E2324F00FB38}"/>
              </a:ext>
            </a:extLst>
          </p:cNvPr>
          <p:cNvSpPr txBox="1">
            <a:spLocks noChangeArrowheads="1"/>
          </p:cNvSpPr>
          <p:nvPr/>
        </p:nvSpPr>
        <p:spPr bwMode="auto">
          <a:xfrm>
            <a:off x="4059238" y="2592388"/>
            <a:ext cx="39751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2400" b="1" baseline="-25000">
                <a:latin typeface="Arial" panose="020B0604020202020204" pitchFamily="34" charset="0"/>
              </a:rPr>
              <a:t>0</a:t>
            </a:r>
            <a:r>
              <a:rPr lang="de-DE" altLang="de-DE" sz="2400" b="1">
                <a:latin typeface="Arial" panose="020B0604020202020204" pitchFamily="34" charset="0"/>
              </a:rPr>
              <a:t>S</a:t>
            </a:r>
            <a:r>
              <a:rPr lang="de-DE" altLang="de-DE" sz="2400" b="1" baseline="-25000">
                <a:latin typeface="Arial" panose="020B0604020202020204" pitchFamily="34" charset="0"/>
              </a:rPr>
              <a:t>2 </a:t>
            </a:r>
            <a:r>
              <a:rPr lang="de-DE" altLang="de-DE" sz="2400" b="1">
                <a:latin typeface="Arial" panose="020B0604020202020204" pitchFamily="34" charset="0"/>
              </a:rPr>
              <a:t>– Earth‘s gravest tone </a:t>
            </a:r>
          </a:p>
          <a:p>
            <a:pPr eaLnBrk="1" hangingPunct="1">
              <a:lnSpc>
                <a:spcPct val="100000"/>
              </a:lnSpc>
              <a:spcBef>
                <a:spcPct val="0"/>
              </a:spcBef>
              <a:buFontTx/>
              <a:buNone/>
            </a:pPr>
            <a:r>
              <a:rPr lang="de-DE" altLang="de-DE" sz="2400" b="1">
                <a:latin typeface="Arial" panose="020B0604020202020204" pitchFamily="34" charset="0"/>
              </a:rPr>
              <a:t>        T=3233.5s =53.9min</a:t>
            </a:r>
            <a:endParaRPr lang="en-GB" altLang="de-DE" sz="2400" b="1" baseline="-25000">
              <a:latin typeface="Arial" panose="020B0604020202020204" pitchFamily="34" charset="0"/>
            </a:endParaRPr>
          </a:p>
        </p:txBody>
      </p:sp>
      <p:sp>
        <p:nvSpPr>
          <p:cNvPr id="28684" name="Line 7">
            <a:extLst>
              <a:ext uri="{FF2B5EF4-FFF2-40B4-BE49-F238E27FC236}">
                <a16:creationId xmlns:a16="http://schemas.microsoft.com/office/drawing/2014/main" id="{64EE036E-2BEC-3A80-2AF8-E91FD0AA296A}"/>
              </a:ext>
            </a:extLst>
          </p:cNvPr>
          <p:cNvSpPr>
            <a:spLocks noChangeShapeType="1"/>
          </p:cNvSpPr>
          <p:nvPr/>
        </p:nvSpPr>
        <p:spPr bwMode="auto">
          <a:xfrm flipH="1">
            <a:off x="5548313" y="3848100"/>
            <a:ext cx="1079500" cy="635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685" name="Line 8">
            <a:extLst>
              <a:ext uri="{FF2B5EF4-FFF2-40B4-BE49-F238E27FC236}">
                <a16:creationId xmlns:a16="http://schemas.microsoft.com/office/drawing/2014/main" id="{A50C2CE5-2A5E-A176-8A61-157DBE95CF9A}"/>
              </a:ext>
            </a:extLst>
          </p:cNvPr>
          <p:cNvSpPr>
            <a:spLocks noChangeShapeType="1"/>
          </p:cNvSpPr>
          <p:nvPr/>
        </p:nvSpPr>
        <p:spPr bwMode="auto">
          <a:xfrm flipH="1">
            <a:off x="6132513" y="3873500"/>
            <a:ext cx="469900" cy="571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8686" name="Text Box 9">
            <a:extLst>
              <a:ext uri="{FF2B5EF4-FFF2-40B4-BE49-F238E27FC236}">
                <a16:creationId xmlns:a16="http://schemas.microsoft.com/office/drawing/2014/main" id="{14D7FC26-BEC5-CF3E-2E5E-8DEFF2AB0659}"/>
              </a:ext>
            </a:extLst>
          </p:cNvPr>
          <p:cNvSpPr txBox="1">
            <a:spLocks noChangeArrowheads="1"/>
          </p:cNvSpPr>
          <p:nvPr/>
        </p:nvSpPr>
        <p:spPr bwMode="auto">
          <a:xfrm>
            <a:off x="6623050" y="3605213"/>
            <a:ext cx="26336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1400" b="1">
                <a:latin typeface="Arial" panose="020B0604020202020204" pitchFamily="34" charset="0"/>
              </a:rPr>
              <a:t>Theoretical eigenfrequencies</a:t>
            </a:r>
            <a:endParaRPr lang="en-GB" altLang="de-DE" sz="1400" b="1">
              <a:latin typeface="Arial" panose="020B060402020202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7DBBE74E-BB54-C10C-7CD9-91EA27E25A53}"/>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The 2009 earthquake „swarm“</a:t>
            </a:r>
          </a:p>
        </p:txBody>
      </p:sp>
      <p:sp>
        <p:nvSpPr>
          <p:cNvPr id="29699" name="Rectangle 4">
            <a:extLst>
              <a:ext uri="{FF2B5EF4-FFF2-40B4-BE49-F238E27FC236}">
                <a16:creationId xmlns:a16="http://schemas.microsoft.com/office/drawing/2014/main" id="{0F4F73DB-F2CD-C40C-1716-D60642CCBD81}"/>
              </a:ext>
            </a:extLst>
          </p:cNvPr>
          <p:cNvSpPr>
            <a:spLocks noGrp="1" noChangeArrowheads="1"/>
          </p:cNvSpPr>
          <p:nvPr>
            <p:ph idx="1"/>
          </p:nvPr>
        </p:nvSpPr>
        <p:spPr/>
        <p:txBody>
          <a:bodyPr/>
          <a:lstStyle/>
          <a:p>
            <a:pPr eaLnBrk="1" hangingPunct="1"/>
            <a:endParaRPr lang="de-DE" altLang="de-DE"/>
          </a:p>
        </p:txBody>
      </p:sp>
      <p:sp>
        <p:nvSpPr>
          <p:cNvPr id="5" name="Footer Placeholder 3">
            <a:extLst>
              <a:ext uri="{FF2B5EF4-FFF2-40B4-BE49-F238E27FC236}">
                <a16:creationId xmlns:a16="http://schemas.microsoft.com/office/drawing/2014/main" id="{019C1CC1-D954-24C2-F423-4277180FA318}"/>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4">
            <a:extLst>
              <a:ext uri="{FF2B5EF4-FFF2-40B4-BE49-F238E27FC236}">
                <a16:creationId xmlns:a16="http://schemas.microsoft.com/office/drawing/2014/main" id="{064C6747-7437-932D-4D58-B9304BAF146C}"/>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B93BFB-47A3-46A0-B4BD-AE4A23A19520}" type="slidenum">
              <a:rPr lang="de-DE" altLang="de-DE">
                <a:solidFill>
                  <a:srgbClr val="898989"/>
                </a:solidFill>
              </a:rPr>
              <a:pPr/>
              <a:t>26</a:t>
            </a:fld>
            <a:endParaRPr lang="de-DE" altLang="de-DE">
              <a:solidFill>
                <a:srgbClr val="898989"/>
              </a:solidFill>
            </a:endParaRPr>
          </a:p>
        </p:txBody>
      </p:sp>
      <p:pic>
        <p:nvPicPr>
          <p:cNvPr id="29702" name="Picture 2" descr="Neues Bild (13)">
            <a:extLst>
              <a:ext uri="{FF2B5EF4-FFF2-40B4-BE49-F238E27FC236}">
                <a16:creationId xmlns:a16="http://schemas.microsoft.com/office/drawing/2014/main" id="{9B5EDEE8-4703-27FA-C0C3-074F88AA9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984250"/>
            <a:ext cx="15625763" cy="844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4B24BF82-A7DF-EF15-CBE3-FC284C36D8DF}"/>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4">
            <a:extLst>
              <a:ext uri="{FF2B5EF4-FFF2-40B4-BE49-F238E27FC236}">
                <a16:creationId xmlns:a16="http://schemas.microsoft.com/office/drawing/2014/main" id="{7B7C474C-BCF1-EE4B-AF31-6645F15519AF}"/>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1D57DE-FE9C-44DB-962C-BFDBEF7C37D4}" type="slidenum">
              <a:rPr lang="de-DE" altLang="de-DE">
                <a:solidFill>
                  <a:srgbClr val="898989"/>
                </a:solidFill>
              </a:rPr>
              <a:pPr/>
              <a:t>27</a:t>
            </a:fld>
            <a:endParaRPr lang="de-DE" altLang="de-DE">
              <a:solidFill>
                <a:srgbClr val="898989"/>
              </a:solidFill>
            </a:endParaRPr>
          </a:p>
        </p:txBody>
      </p:sp>
      <p:pic>
        <p:nvPicPr>
          <p:cNvPr id="30724" name="Picture 2" descr="BW">
            <a:extLst>
              <a:ext uri="{FF2B5EF4-FFF2-40B4-BE49-F238E27FC236}">
                <a16:creationId xmlns:a16="http://schemas.microsoft.com/office/drawing/2014/main" id="{462094D6-0A35-92E4-4F58-C20D3F2B0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260350"/>
            <a:ext cx="7416800" cy="64071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a16="http://schemas.microsoft.com/office/drawing/2014/main" id="{283166BC-A7AD-E5BD-00B7-9BEC4AB77A66}"/>
              </a:ext>
            </a:extLst>
          </p:cNvPr>
          <p:cNvSpPr>
            <a:spLocks noGrp="1" noChangeArrowheads="1"/>
          </p:cNvSpPr>
          <p:nvPr>
            <p:ph type="title"/>
          </p:nvPr>
        </p:nvSpPr>
        <p:spPr/>
        <p:txBody>
          <a:bodyPr rtlCol="0">
            <a:normAutofit fontScale="90000"/>
          </a:bodyPr>
          <a:lstStyle/>
          <a:p>
            <a:pPr algn="l" eaLnBrk="1" fontAlgn="auto" hangingPunct="1">
              <a:spcAft>
                <a:spcPts val="0"/>
              </a:spcAft>
              <a:defRPr/>
            </a:pPr>
            <a:r>
              <a:rPr lang="de-DE" altLang="de-DE"/>
              <a:t>Rotations … </a:t>
            </a:r>
          </a:p>
        </p:txBody>
      </p:sp>
      <p:sp>
        <p:nvSpPr>
          <p:cNvPr id="31747" name="Rectangle 3">
            <a:extLst>
              <a:ext uri="{FF2B5EF4-FFF2-40B4-BE49-F238E27FC236}">
                <a16:creationId xmlns:a16="http://schemas.microsoft.com/office/drawing/2014/main" id="{9489FB89-C385-DDCE-B5FB-8EB7DD341394}"/>
              </a:ext>
            </a:extLst>
          </p:cNvPr>
          <p:cNvSpPr>
            <a:spLocks noGrp="1" noChangeArrowheads="1"/>
          </p:cNvSpPr>
          <p:nvPr>
            <p:ph idx="1"/>
          </p:nvPr>
        </p:nvSpPr>
        <p:spPr/>
        <p:txBody>
          <a:bodyPr/>
          <a:lstStyle/>
          <a:p>
            <a:pPr eaLnBrk="1" hangingPunct="1"/>
            <a:endParaRPr lang="de-DE" altLang="de-DE"/>
          </a:p>
        </p:txBody>
      </p:sp>
      <p:sp>
        <p:nvSpPr>
          <p:cNvPr id="6" name="Footer Placeholder 3">
            <a:extLst>
              <a:ext uri="{FF2B5EF4-FFF2-40B4-BE49-F238E27FC236}">
                <a16:creationId xmlns:a16="http://schemas.microsoft.com/office/drawing/2014/main" id="{5C84CAC7-A7E3-A940-2751-2E4C3800ECF7}"/>
              </a:ext>
            </a:extLst>
          </p:cNvPr>
          <p:cNvSpPr>
            <a:spLocks noGrp="1"/>
          </p:cNvSpPr>
          <p:nvPr>
            <p:ph type="ftr" sz="quarter" idx="11"/>
          </p:nvPr>
        </p:nvSpPr>
        <p:spPr/>
        <p:txBody>
          <a:bodyPr/>
          <a:lstStyle/>
          <a:p>
            <a:pPr>
              <a:defRPr/>
            </a:pPr>
            <a:r>
              <a:rPr lang="de-DE" altLang="de-DE"/>
              <a:t>Computational Geophysics and Data Analysis</a:t>
            </a:r>
          </a:p>
        </p:txBody>
      </p:sp>
      <p:sp>
        <p:nvSpPr>
          <p:cNvPr id="7" name="Slide Number Placeholder 4">
            <a:extLst>
              <a:ext uri="{FF2B5EF4-FFF2-40B4-BE49-F238E27FC236}">
                <a16:creationId xmlns:a16="http://schemas.microsoft.com/office/drawing/2014/main" id="{DD975E22-CD1C-3C7D-458D-D262D00706B3}"/>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0DB875-D590-4E0F-82B9-95826271E83D}" type="slidenum">
              <a:rPr lang="de-DE" altLang="de-DE">
                <a:solidFill>
                  <a:srgbClr val="898989"/>
                </a:solidFill>
              </a:rPr>
              <a:pPr/>
              <a:t>28</a:t>
            </a:fld>
            <a:endParaRPr lang="de-DE" altLang="de-DE">
              <a:solidFill>
                <a:srgbClr val="898989"/>
              </a:solidFill>
            </a:endParaRPr>
          </a:p>
        </p:txBody>
      </p:sp>
      <p:pic>
        <p:nvPicPr>
          <p:cNvPr id="31750" name="Picture 4">
            <a:extLst>
              <a:ext uri="{FF2B5EF4-FFF2-40B4-BE49-F238E27FC236}">
                <a16:creationId xmlns:a16="http://schemas.microsoft.com/office/drawing/2014/main" id="{65C8385C-5580-3D1E-6EC7-624C3866D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700213"/>
            <a:ext cx="6696075"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1" name="Picture 5" descr="ringlaser_wettzell">
            <a:extLst>
              <a:ext uri="{FF2B5EF4-FFF2-40B4-BE49-F238E27FC236}">
                <a16:creationId xmlns:a16="http://schemas.microsoft.com/office/drawing/2014/main" id="{4AD13D93-F344-B3BF-8010-06DF71974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0"/>
            <a:ext cx="4391025" cy="2779713"/>
          </a:xfrm>
          <a:prstGeom prst="rect">
            <a:avLst/>
          </a:prstGeom>
          <a:noFill/>
          <a:ln w="9525">
            <a:solidFill>
              <a:schemeClr val="tx1"/>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BB58748-D843-0A91-A3FC-6D73B0C99B5C}"/>
              </a:ext>
            </a:extLst>
          </p:cNvPr>
          <p:cNvSpPr>
            <a:spLocks noGrp="1" noChangeArrowheads="1"/>
          </p:cNvSpPr>
          <p:nvPr>
            <p:ph type="title"/>
          </p:nvPr>
        </p:nvSpPr>
        <p:spPr/>
        <p:txBody>
          <a:bodyPr/>
          <a:lstStyle/>
          <a:p>
            <a:pPr eaLnBrk="1" hangingPunct="1"/>
            <a:r>
              <a:rPr lang="de-DE" altLang="de-DE" sz="2400"/>
              <a:t>First observations of eigenmodes with ring laser!</a:t>
            </a:r>
          </a:p>
        </p:txBody>
      </p:sp>
      <p:sp>
        <p:nvSpPr>
          <p:cNvPr id="32771" name="Rectangle 3">
            <a:extLst>
              <a:ext uri="{FF2B5EF4-FFF2-40B4-BE49-F238E27FC236}">
                <a16:creationId xmlns:a16="http://schemas.microsoft.com/office/drawing/2014/main" id="{8B72F7A6-056D-0126-55D2-7D65A07D5246}"/>
              </a:ext>
            </a:extLst>
          </p:cNvPr>
          <p:cNvSpPr>
            <a:spLocks noGrp="1" noChangeArrowheads="1"/>
          </p:cNvSpPr>
          <p:nvPr>
            <p:ph idx="1"/>
          </p:nvPr>
        </p:nvSpPr>
        <p:spPr/>
        <p:txBody>
          <a:bodyPr/>
          <a:lstStyle/>
          <a:p>
            <a:pPr eaLnBrk="1" hangingPunct="1"/>
            <a:endParaRPr lang="de-DE" altLang="de-DE"/>
          </a:p>
        </p:txBody>
      </p:sp>
      <p:sp>
        <p:nvSpPr>
          <p:cNvPr id="6" name="Footer Placeholder 3">
            <a:extLst>
              <a:ext uri="{FF2B5EF4-FFF2-40B4-BE49-F238E27FC236}">
                <a16:creationId xmlns:a16="http://schemas.microsoft.com/office/drawing/2014/main" id="{47104A19-ADAA-E5E8-C397-689BF6EACB31}"/>
              </a:ext>
            </a:extLst>
          </p:cNvPr>
          <p:cNvSpPr>
            <a:spLocks noGrp="1"/>
          </p:cNvSpPr>
          <p:nvPr>
            <p:ph type="ftr" sz="quarter" idx="11"/>
          </p:nvPr>
        </p:nvSpPr>
        <p:spPr/>
        <p:txBody>
          <a:bodyPr/>
          <a:lstStyle/>
          <a:p>
            <a:pPr>
              <a:defRPr/>
            </a:pPr>
            <a:r>
              <a:rPr lang="de-DE" altLang="de-DE"/>
              <a:t>Computational Geophysics and Data Analysis</a:t>
            </a:r>
          </a:p>
        </p:txBody>
      </p:sp>
      <p:sp>
        <p:nvSpPr>
          <p:cNvPr id="7" name="Slide Number Placeholder 4">
            <a:extLst>
              <a:ext uri="{FF2B5EF4-FFF2-40B4-BE49-F238E27FC236}">
                <a16:creationId xmlns:a16="http://schemas.microsoft.com/office/drawing/2014/main" id="{B8B195D7-FE4F-5AC9-7414-553BE69616B1}"/>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2D68DE-2019-4E89-B924-47691E70FBB6}" type="slidenum">
              <a:rPr lang="de-DE" altLang="de-DE">
                <a:solidFill>
                  <a:srgbClr val="898989"/>
                </a:solidFill>
              </a:rPr>
              <a:pPr/>
              <a:t>29</a:t>
            </a:fld>
            <a:endParaRPr lang="de-DE" altLang="de-DE">
              <a:solidFill>
                <a:srgbClr val="898989"/>
              </a:solidFill>
            </a:endParaRPr>
          </a:p>
        </p:txBody>
      </p:sp>
      <p:pic>
        <p:nvPicPr>
          <p:cNvPr id="32774" name="Picture 4">
            <a:extLst>
              <a:ext uri="{FF2B5EF4-FFF2-40B4-BE49-F238E27FC236}">
                <a16:creationId xmlns:a16="http://schemas.microsoft.com/office/drawing/2014/main" id="{2EA4F288-0E77-ABC3-DBE3-9D807F564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196975"/>
            <a:ext cx="7991475" cy="547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5" name="Rectangle 5">
            <a:extLst>
              <a:ext uri="{FF2B5EF4-FFF2-40B4-BE49-F238E27FC236}">
                <a16:creationId xmlns:a16="http://schemas.microsoft.com/office/drawing/2014/main" id="{49C8B9F2-34F0-A2AB-18B3-0E9796BAA9D9}"/>
              </a:ext>
            </a:extLst>
          </p:cNvPr>
          <p:cNvSpPr>
            <a:spLocks noChangeArrowheads="1"/>
          </p:cNvSpPr>
          <p:nvPr/>
        </p:nvSpPr>
        <p:spPr bwMode="auto">
          <a:xfrm>
            <a:off x="1847850" y="1052513"/>
            <a:ext cx="1223963" cy="5048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de-DE" altLang="de-DE" sz="1800">
              <a:latin typeface="Arial" panose="020B0604020202020204" pitchFamily="3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3867-D576-730B-8E41-7F42317905C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85C93809-9C48-BDB1-581B-A98D7965C12A}"/>
              </a:ext>
            </a:extLst>
          </p:cNvPr>
          <p:cNvSpPr>
            <a:spLocks noGrp="1"/>
          </p:cNvSpPr>
          <p:nvPr>
            <p:ph idx="1"/>
          </p:nvPr>
        </p:nvSpPr>
        <p:spPr>
          <a:xfrm>
            <a:off x="800100" y="2590800"/>
            <a:ext cx="10515600" cy="4351338"/>
          </a:xfrm>
        </p:spPr>
        <p:txBody>
          <a:bodyPr/>
          <a:lstStyle/>
          <a:p>
            <a:pPr marL="0" indent="0" algn="ctr">
              <a:buNone/>
            </a:pPr>
            <a:r>
              <a:rPr lang="de-DE" sz="4400" dirty="0"/>
              <a:t>Before estimating a spectrum you have to </a:t>
            </a:r>
            <a:r>
              <a:rPr lang="de-DE" sz="4400" b="1" dirty="0">
                <a:solidFill>
                  <a:srgbClr val="FF0000"/>
                </a:solidFill>
              </a:rPr>
              <a:t>preprocess</a:t>
            </a:r>
            <a:r>
              <a:rPr lang="de-DE" sz="4400" dirty="0"/>
              <a:t> your data!!!!</a:t>
            </a:r>
          </a:p>
        </p:txBody>
      </p:sp>
      <p:sp>
        <p:nvSpPr>
          <p:cNvPr id="4" name="Footer Placeholder 3">
            <a:extLst>
              <a:ext uri="{FF2B5EF4-FFF2-40B4-BE49-F238E27FC236}">
                <a16:creationId xmlns:a16="http://schemas.microsoft.com/office/drawing/2014/main" id="{34171604-69A7-EE56-E337-9EB0AD19D426}"/>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48E869A8-D239-2D2E-C209-95860223D06C}"/>
              </a:ext>
            </a:extLst>
          </p:cNvPr>
          <p:cNvSpPr>
            <a:spLocks noGrp="1"/>
          </p:cNvSpPr>
          <p:nvPr>
            <p:ph type="sldNum" sz="quarter" idx="12"/>
          </p:nvPr>
        </p:nvSpPr>
        <p:spPr/>
        <p:txBody>
          <a:bodyPr/>
          <a:lstStyle/>
          <a:p>
            <a:fld id="{01C14DCA-8E43-4947-997B-62B4ECD9EEAF}" type="slidenum">
              <a:rPr lang="de-DE" altLang="de-DE" smtClean="0"/>
              <a:pPr/>
              <a:t>3</a:t>
            </a:fld>
            <a:endParaRPr lang="de-DE" altLang="de-DE"/>
          </a:p>
        </p:txBody>
      </p:sp>
    </p:spTree>
    <p:extLst>
      <p:ext uri="{BB962C8B-B14F-4D97-AF65-F5344CB8AC3E}">
        <p14:creationId xmlns:p14="http://schemas.microsoft.com/office/powerpoint/2010/main" val="306543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5410ADBB-A96E-BE72-0558-884597A9215E}"/>
              </a:ext>
            </a:extLst>
          </p:cNvPr>
          <p:cNvSpPr>
            <a:spLocks noGrp="1"/>
          </p:cNvSpPr>
          <p:nvPr>
            <p:ph type="title"/>
          </p:nvPr>
        </p:nvSpPr>
        <p:spPr>
          <a:xfrm>
            <a:off x="0" y="-76200"/>
            <a:ext cx="12380913" cy="914400"/>
          </a:xfrm>
        </p:spPr>
        <p:txBody>
          <a:bodyPr/>
          <a:lstStyle/>
          <a:p>
            <a:r>
              <a:rPr lang="de-DE" altLang="de-DE"/>
              <a:t>Programming Exercise</a:t>
            </a:r>
          </a:p>
        </p:txBody>
      </p:sp>
      <p:sp>
        <p:nvSpPr>
          <p:cNvPr id="3" name="Footer Placeholder 2">
            <a:extLst>
              <a:ext uri="{FF2B5EF4-FFF2-40B4-BE49-F238E27FC236}">
                <a16:creationId xmlns:a16="http://schemas.microsoft.com/office/drawing/2014/main" id="{855F9C23-0C89-7061-6E63-3EF85D178789}"/>
              </a:ext>
            </a:extLst>
          </p:cNvPr>
          <p:cNvSpPr>
            <a:spLocks noGrp="1"/>
          </p:cNvSpPr>
          <p:nvPr>
            <p:ph type="ftr" sz="quarter" idx="11"/>
          </p:nvPr>
        </p:nvSpPr>
        <p:spPr/>
        <p:txBody>
          <a:bodyPr/>
          <a:lstStyle/>
          <a:p>
            <a:pPr>
              <a:defRPr/>
            </a:pPr>
            <a:r>
              <a:rPr lang="de-DE" altLang="de-DE"/>
              <a:t>Computational Geophysics and Data Analysis</a:t>
            </a:r>
          </a:p>
        </p:txBody>
      </p:sp>
      <p:sp>
        <p:nvSpPr>
          <p:cNvPr id="4" name="Slide Number Placeholder 3">
            <a:extLst>
              <a:ext uri="{FF2B5EF4-FFF2-40B4-BE49-F238E27FC236}">
                <a16:creationId xmlns:a16="http://schemas.microsoft.com/office/drawing/2014/main" id="{F9283B92-23FB-C32E-59A1-EF1D91AC9650}"/>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B412D6-C6F9-4A38-8133-9C01E1879B96}" type="slidenum">
              <a:rPr lang="de-DE" altLang="de-DE">
                <a:solidFill>
                  <a:srgbClr val="898989"/>
                </a:solidFill>
              </a:rPr>
              <a:pPr/>
              <a:t>30</a:t>
            </a:fld>
            <a:endParaRPr lang="de-DE" altLang="de-DE">
              <a:solidFill>
                <a:srgbClr val="898989"/>
              </a:solidFill>
            </a:endParaRPr>
          </a:p>
        </p:txBody>
      </p:sp>
      <p:sp>
        <p:nvSpPr>
          <p:cNvPr id="33797" name="TextBox 5">
            <a:extLst>
              <a:ext uri="{FF2B5EF4-FFF2-40B4-BE49-F238E27FC236}">
                <a16:creationId xmlns:a16="http://schemas.microsoft.com/office/drawing/2014/main" id="{192D6DDE-AF26-9419-B978-B7BF193CCF39}"/>
              </a:ext>
            </a:extLst>
          </p:cNvPr>
          <p:cNvSpPr txBox="1">
            <a:spLocks noChangeArrowheads="1"/>
          </p:cNvSpPr>
          <p:nvPr/>
        </p:nvSpPr>
        <p:spPr bwMode="auto">
          <a:xfrm>
            <a:off x="1985963" y="1384300"/>
            <a:ext cx="80724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de-DE" altLang="de-DE">
                <a:latin typeface="Arial" panose="020B0604020202020204" pitchFamily="34" charset="0"/>
              </a:rPr>
              <a:t>Jupyter Notebook</a:t>
            </a:r>
          </a:p>
          <a:p>
            <a:pPr algn="ctr">
              <a:lnSpc>
                <a:spcPct val="100000"/>
              </a:lnSpc>
              <a:spcBef>
                <a:spcPct val="0"/>
              </a:spcBef>
              <a:buFontTx/>
              <a:buNone/>
            </a:pPr>
            <a:endParaRPr lang="de-DE" altLang="de-DE">
              <a:latin typeface="Arial" panose="020B0604020202020204" pitchFamily="34" charset="0"/>
            </a:endParaRPr>
          </a:p>
          <a:p>
            <a:pPr algn="ctr">
              <a:lnSpc>
                <a:spcPct val="100000"/>
              </a:lnSpc>
              <a:spcBef>
                <a:spcPct val="0"/>
              </a:spcBef>
              <a:buFontTx/>
              <a:buNone/>
            </a:pPr>
            <a:r>
              <a:rPr lang="de-DE" altLang="de-DE" b="1">
                <a:latin typeface="Arial" panose="020B0604020202020204" pitchFamily="34" charset="0"/>
              </a:rPr>
              <a:t>Spectral Estimation - Earth‘s Free Oscillations</a:t>
            </a:r>
          </a:p>
          <a:p>
            <a:pPr algn="ctr">
              <a:lnSpc>
                <a:spcPct val="100000"/>
              </a:lnSpc>
              <a:spcBef>
                <a:spcPct val="0"/>
              </a:spcBef>
              <a:buFontTx/>
              <a:buNone/>
            </a:pPr>
            <a:endParaRPr lang="de-DE" altLang="de-DE" b="1">
              <a:latin typeface="Arial" panose="020B0604020202020204" pitchFamily="34" charset="0"/>
            </a:endParaRPr>
          </a:p>
        </p:txBody>
      </p:sp>
      <p:pic>
        <p:nvPicPr>
          <p:cNvPr id="7" name="Picture 6">
            <a:extLst>
              <a:ext uri="{FF2B5EF4-FFF2-40B4-BE49-F238E27FC236}">
                <a16:creationId xmlns:a16="http://schemas.microsoft.com/office/drawing/2014/main" id="{124D08B7-0627-4E2D-C878-4E6011C5040E}"/>
              </a:ext>
            </a:extLst>
          </p:cNvPr>
          <p:cNvPicPr>
            <a:picLocks noChangeAspect="1"/>
          </p:cNvPicPr>
          <p:nvPr/>
        </p:nvPicPr>
        <p:blipFill>
          <a:blip r:embed="rId2"/>
          <a:stretch>
            <a:fillRect/>
          </a:stretch>
        </p:blipFill>
        <p:spPr>
          <a:xfrm>
            <a:off x="4430713" y="3398838"/>
            <a:ext cx="3182937" cy="275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607BA4A0-B0D2-4F0C-7279-7200344A2FF7}"/>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Spectral analysis: windowed spectra</a:t>
            </a:r>
            <a:endParaRPr lang="en-GB" altLang="de-DE"/>
          </a:p>
        </p:txBody>
      </p:sp>
      <p:sp>
        <p:nvSpPr>
          <p:cNvPr id="5" name="Footer Placeholder 2">
            <a:extLst>
              <a:ext uri="{FF2B5EF4-FFF2-40B4-BE49-F238E27FC236}">
                <a16:creationId xmlns:a16="http://schemas.microsoft.com/office/drawing/2014/main" id="{BD1C64E1-E1D4-B695-5461-43FFBC144D21}"/>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3">
            <a:extLst>
              <a:ext uri="{FF2B5EF4-FFF2-40B4-BE49-F238E27FC236}">
                <a16:creationId xmlns:a16="http://schemas.microsoft.com/office/drawing/2014/main" id="{1DD768F7-67B2-0402-AF42-C44E4663A370}"/>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76CCE0-5EBF-45D9-B456-04599C31B136}" type="slidenum">
              <a:rPr lang="de-DE" altLang="de-DE">
                <a:solidFill>
                  <a:srgbClr val="898989"/>
                </a:solidFill>
              </a:rPr>
              <a:pPr/>
              <a:t>31</a:t>
            </a:fld>
            <a:endParaRPr lang="de-DE" altLang="de-DE">
              <a:solidFill>
                <a:srgbClr val="898989"/>
              </a:solidFill>
            </a:endParaRPr>
          </a:p>
        </p:txBody>
      </p:sp>
      <p:pic>
        <p:nvPicPr>
          <p:cNvPr id="34821" name="Picture 3" descr="seis_day">
            <a:extLst>
              <a:ext uri="{FF2B5EF4-FFF2-40B4-BE49-F238E27FC236}">
                <a16:creationId xmlns:a16="http://schemas.microsoft.com/office/drawing/2014/main" id="{E1C37075-CFF1-61FA-58B9-88F4D5B3E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362075"/>
            <a:ext cx="7367588" cy="4248150"/>
          </a:xfrm>
          <a:prstGeom prst="rect">
            <a:avLst/>
          </a:prstGeom>
          <a:noFill/>
          <a:ln w="9525">
            <a:solidFill>
              <a:schemeClr val="tx1"/>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4822" name="Rectangle 4">
            <a:extLst>
              <a:ext uri="{FF2B5EF4-FFF2-40B4-BE49-F238E27FC236}">
                <a16:creationId xmlns:a16="http://schemas.microsoft.com/office/drawing/2014/main" id="{15DE73A0-8D2A-B8CD-D192-BF2CF78D7F10}"/>
              </a:ext>
            </a:extLst>
          </p:cNvPr>
          <p:cNvSpPr>
            <a:spLocks noChangeArrowheads="1"/>
          </p:cNvSpPr>
          <p:nvPr/>
        </p:nvSpPr>
        <p:spPr bwMode="auto">
          <a:xfrm>
            <a:off x="3867150" y="5962650"/>
            <a:ext cx="55753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2000">
                <a:solidFill>
                  <a:schemeClr val="tx2"/>
                </a:solidFill>
                <a:latin typeface="Comic Sans MS" panose="030F0702030302020204" pitchFamily="66" charset="0"/>
              </a:rPr>
              <a:t>24 hour ground motion, do you see any signal?</a:t>
            </a:r>
            <a:endParaRPr lang="en-GB" altLang="de-DE" sz="2000">
              <a:solidFill>
                <a:schemeClr val="tx2"/>
              </a:solidFill>
              <a:latin typeface="Comic Sans MS" panose="030F0702030302020204" pitchFamily="66"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26967790-5AA0-FA2F-E31E-BAF1B297987A}"/>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Seismo-“weather“</a:t>
            </a:r>
            <a:endParaRPr lang="en-GB" altLang="de-DE"/>
          </a:p>
        </p:txBody>
      </p:sp>
      <p:sp>
        <p:nvSpPr>
          <p:cNvPr id="5" name="Footer Placeholder 2">
            <a:extLst>
              <a:ext uri="{FF2B5EF4-FFF2-40B4-BE49-F238E27FC236}">
                <a16:creationId xmlns:a16="http://schemas.microsoft.com/office/drawing/2014/main" id="{4D9DC8B5-8DB4-D676-6B21-F2C0C9E914A7}"/>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3">
            <a:extLst>
              <a:ext uri="{FF2B5EF4-FFF2-40B4-BE49-F238E27FC236}">
                <a16:creationId xmlns:a16="http://schemas.microsoft.com/office/drawing/2014/main" id="{C48A223B-1C36-E157-24AF-CFC333F447A0}"/>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8FCB00-5926-4A28-881D-1665CFBAAB3E}" type="slidenum">
              <a:rPr lang="de-DE" altLang="de-DE">
                <a:solidFill>
                  <a:srgbClr val="898989"/>
                </a:solidFill>
              </a:rPr>
              <a:pPr/>
              <a:t>32</a:t>
            </a:fld>
            <a:endParaRPr lang="de-DE" altLang="de-DE">
              <a:solidFill>
                <a:srgbClr val="898989"/>
              </a:solidFill>
            </a:endParaRPr>
          </a:p>
        </p:txBody>
      </p:sp>
      <p:pic>
        <p:nvPicPr>
          <p:cNvPr id="35845" name="Picture 3" descr="spec">
            <a:extLst>
              <a:ext uri="{FF2B5EF4-FFF2-40B4-BE49-F238E27FC236}">
                <a16:creationId xmlns:a16="http://schemas.microsoft.com/office/drawing/2014/main" id="{469026F3-0174-AABA-33A4-890D6159A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838" y="944563"/>
            <a:ext cx="6965950" cy="4422775"/>
          </a:xfrm>
          <a:prstGeom prst="rect">
            <a:avLst/>
          </a:prstGeom>
          <a:noFill/>
          <a:ln w="9525">
            <a:solidFill>
              <a:schemeClr val="tx1"/>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5846" name="Rectangle 4">
            <a:extLst>
              <a:ext uri="{FF2B5EF4-FFF2-40B4-BE49-F238E27FC236}">
                <a16:creationId xmlns:a16="http://schemas.microsoft.com/office/drawing/2014/main" id="{ABDE3FBB-27CB-B1C8-97C6-B90BD2564F43}"/>
              </a:ext>
            </a:extLst>
          </p:cNvPr>
          <p:cNvSpPr>
            <a:spLocks noChangeArrowheads="1"/>
          </p:cNvSpPr>
          <p:nvPr/>
        </p:nvSpPr>
        <p:spPr bwMode="auto">
          <a:xfrm>
            <a:off x="4198938" y="5626100"/>
            <a:ext cx="4391025" cy="708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2000" i="1">
                <a:solidFill>
                  <a:schemeClr val="tx2"/>
                </a:solidFill>
                <a:latin typeface="Comic Sans MS" panose="030F0702030302020204" pitchFamily="66" charset="0"/>
              </a:rPr>
              <a:t>Running</a:t>
            </a:r>
            <a:r>
              <a:rPr lang="de-DE" altLang="de-DE" sz="2000">
                <a:solidFill>
                  <a:schemeClr val="tx2"/>
                </a:solidFill>
                <a:latin typeface="Comic Sans MS" panose="030F0702030302020204" pitchFamily="66" charset="0"/>
              </a:rPr>
              <a:t> spectrum of the same data</a:t>
            </a:r>
          </a:p>
          <a:p>
            <a:pPr eaLnBrk="1" hangingPunct="1">
              <a:lnSpc>
                <a:spcPct val="100000"/>
              </a:lnSpc>
              <a:spcBef>
                <a:spcPct val="0"/>
              </a:spcBef>
              <a:buFontTx/>
              <a:buNone/>
            </a:pPr>
            <a:endParaRPr lang="en-GB" altLang="de-DE" sz="2000">
              <a:solidFill>
                <a:schemeClr val="tx2"/>
              </a:solidFill>
              <a:latin typeface="Comic Sans MS" panose="030F0702030302020204" pitchFamily="66"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5">
            <a:extLst>
              <a:ext uri="{FF2B5EF4-FFF2-40B4-BE49-F238E27FC236}">
                <a16:creationId xmlns:a16="http://schemas.microsoft.com/office/drawing/2014/main" id="{83392C04-3616-0835-405A-9B61413CA5CE}"/>
              </a:ext>
            </a:extLst>
          </p:cNvPr>
          <p:cNvSpPr>
            <a:spLocks noGrp="1" noChangeArrowheads="1"/>
          </p:cNvSpPr>
          <p:nvPr>
            <p:ph type="title"/>
          </p:nvPr>
        </p:nvSpPr>
        <p:spPr/>
        <p:txBody>
          <a:bodyPr/>
          <a:lstStyle/>
          <a:p>
            <a:pPr eaLnBrk="1" hangingPunct="1"/>
            <a:r>
              <a:rPr lang="de-DE" altLang="de-DE" sz="2800"/>
              <a:t>Going beyond ray tomography … </a:t>
            </a:r>
          </a:p>
        </p:txBody>
      </p:sp>
      <p:sp>
        <p:nvSpPr>
          <p:cNvPr id="16" name="Footer Placeholder 2">
            <a:extLst>
              <a:ext uri="{FF2B5EF4-FFF2-40B4-BE49-F238E27FC236}">
                <a16:creationId xmlns:a16="http://schemas.microsoft.com/office/drawing/2014/main" id="{D23ABE22-4FF3-DC18-97CD-8535930972CF}"/>
              </a:ext>
            </a:extLst>
          </p:cNvPr>
          <p:cNvSpPr>
            <a:spLocks noGrp="1"/>
          </p:cNvSpPr>
          <p:nvPr>
            <p:ph type="ftr" sz="quarter" idx="11"/>
          </p:nvPr>
        </p:nvSpPr>
        <p:spPr/>
        <p:txBody>
          <a:bodyPr/>
          <a:lstStyle/>
          <a:p>
            <a:pPr>
              <a:defRPr/>
            </a:pPr>
            <a:r>
              <a:rPr lang="de-DE" altLang="de-DE"/>
              <a:t>Computational Geophysics and Data Analysis</a:t>
            </a:r>
          </a:p>
        </p:txBody>
      </p:sp>
      <p:pic>
        <p:nvPicPr>
          <p:cNvPr id="36868" name="Picture 2" descr="kennett_tomo_small">
            <a:extLst>
              <a:ext uri="{FF2B5EF4-FFF2-40B4-BE49-F238E27FC236}">
                <a16:creationId xmlns:a16="http://schemas.microsoft.com/office/drawing/2014/main" id="{77FBA532-9390-857B-55CD-F9B9471F0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338" y="1098550"/>
            <a:ext cx="283845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3">
            <a:extLst>
              <a:ext uri="{FF2B5EF4-FFF2-40B4-BE49-F238E27FC236}">
                <a16:creationId xmlns:a16="http://schemas.microsoft.com/office/drawing/2014/main" id="{FEFCD009-4BFA-4F8B-790D-34AAD5BB8E5A}"/>
              </a:ext>
            </a:extLst>
          </p:cNvPr>
          <p:cNvSpPr>
            <a:spLocks noChangeArrowheads="1"/>
          </p:cNvSpPr>
          <p:nvPr/>
        </p:nvSpPr>
        <p:spPr bwMode="auto">
          <a:xfrm>
            <a:off x="6408738" y="2058988"/>
            <a:ext cx="546100" cy="228600"/>
          </a:xfrm>
          <a:prstGeom prst="rightArrow">
            <a:avLst>
              <a:gd name="adj1" fmla="val 50000"/>
              <a:gd name="adj2" fmla="val 59722"/>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de-DE" altLang="de-DE" sz="1800">
              <a:latin typeface="Arial" panose="020B0604020202020204" pitchFamily="34" charset="0"/>
            </a:endParaRPr>
          </a:p>
        </p:txBody>
      </p:sp>
      <p:sp>
        <p:nvSpPr>
          <p:cNvPr id="36870" name="Text Box 4">
            <a:extLst>
              <a:ext uri="{FF2B5EF4-FFF2-40B4-BE49-F238E27FC236}">
                <a16:creationId xmlns:a16="http://schemas.microsoft.com/office/drawing/2014/main" id="{D32DDBC0-97ED-8DC5-AF24-097CE6925F10}"/>
              </a:ext>
            </a:extLst>
          </p:cNvPr>
          <p:cNvSpPr txBox="1">
            <a:spLocks noChangeArrowheads="1"/>
          </p:cNvSpPr>
          <p:nvPr/>
        </p:nvSpPr>
        <p:spPr bwMode="auto">
          <a:xfrm rot="5400000">
            <a:off x="9067800" y="2376488"/>
            <a:ext cx="22320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50000"/>
              </a:lnSpc>
              <a:spcBef>
                <a:spcPct val="50000"/>
              </a:spcBef>
              <a:buFontTx/>
              <a:buNone/>
            </a:pPr>
            <a:r>
              <a:rPr lang="en-GB" altLang="de-DE" sz="1200">
                <a:latin typeface="Comic Sans MS" panose="030F0702030302020204" pitchFamily="66" charset="0"/>
              </a:rPr>
              <a:t>Shear wave speed variations</a:t>
            </a:r>
          </a:p>
          <a:p>
            <a:pPr eaLnBrk="1" hangingPunct="1">
              <a:lnSpc>
                <a:spcPct val="50000"/>
              </a:lnSpc>
              <a:spcBef>
                <a:spcPct val="50000"/>
              </a:spcBef>
              <a:buFontTx/>
              <a:buNone/>
            </a:pPr>
            <a:r>
              <a:rPr lang="en-GB" altLang="de-DE" sz="1200">
                <a:latin typeface="Comic Sans MS" panose="030F0702030302020204" pitchFamily="66" charset="0"/>
              </a:rPr>
              <a:t>Gorbatov &amp; Kennett (2003)</a:t>
            </a:r>
          </a:p>
        </p:txBody>
      </p:sp>
      <p:sp>
        <p:nvSpPr>
          <p:cNvPr id="36871" name="Text Box 5">
            <a:extLst>
              <a:ext uri="{FF2B5EF4-FFF2-40B4-BE49-F238E27FC236}">
                <a16:creationId xmlns:a16="http://schemas.microsoft.com/office/drawing/2014/main" id="{E2C3172C-3233-4EA5-A44C-2A57C6206087}"/>
              </a:ext>
            </a:extLst>
          </p:cNvPr>
          <p:cNvSpPr txBox="1">
            <a:spLocks noChangeArrowheads="1"/>
          </p:cNvSpPr>
          <p:nvPr/>
        </p:nvSpPr>
        <p:spPr bwMode="auto">
          <a:xfrm>
            <a:off x="8328025" y="3913188"/>
            <a:ext cx="762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en-GB" altLang="de-DE" sz="8000">
                <a:latin typeface="Comic Sans MS" panose="030F0702030302020204" pitchFamily="66" charset="0"/>
              </a:rPr>
              <a:t>?</a:t>
            </a:r>
          </a:p>
        </p:txBody>
      </p:sp>
      <p:pic>
        <p:nvPicPr>
          <p:cNvPr id="36872" name="Picture 6" descr="example_seismogram">
            <a:extLst>
              <a:ext uri="{FF2B5EF4-FFF2-40B4-BE49-F238E27FC236}">
                <a16:creationId xmlns:a16="http://schemas.microsoft.com/office/drawing/2014/main" id="{7AC04849-96A9-A694-ADCE-0D7F6EC95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925" y="3943350"/>
            <a:ext cx="4424363"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AutoShape 7">
            <a:extLst>
              <a:ext uri="{FF2B5EF4-FFF2-40B4-BE49-F238E27FC236}">
                <a16:creationId xmlns:a16="http://schemas.microsoft.com/office/drawing/2014/main" id="{D97A3AE4-C83F-F390-193D-7120B3151381}"/>
              </a:ext>
            </a:extLst>
          </p:cNvPr>
          <p:cNvSpPr>
            <a:spLocks noChangeArrowheads="1"/>
          </p:cNvSpPr>
          <p:nvPr/>
        </p:nvSpPr>
        <p:spPr bwMode="auto">
          <a:xfrm>
            <a:off x="6518275" y="4332288"/>
            <a:ext cx="558800" cy="254000"/>
          </a:xfrm>
          <a:prstGeom prst="rightArrow">
            <a:avLst>
              <a:gd name="adj1" fmla="val 50000"/>
              <a:gd name="adj2" fmla="val 5500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de-DE" altLang="de-DE" sz="1800">
              <a:latin typeface="Arial" panose="020B0604020202020204" pitchFamily="34" charset="0"/>
            </a:endParaRPr>
          </a:p>
        </p:txBody>
      </p:sp>
      <p:pic>
        <p:nvPicPr>
          <p:cNvPr id="36874" name="Picture 8" descr="example_seismogram_tt">
            <a:extLst>
              <a:ext uri="{FF2B5EF4-FFF2-40B4-BE49-F238E27FC236}">
                <a16:creationId xmlns:a16="http://schemas.microsoft.com/office/drawing/2014/main" id="{4E49A293-BA8E-D79B-2BC4-818A50BC3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1603375"/>
            <a:ext cx="442277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9">
            <a:extLst>
              <a:ext uri="{FF2B5EF4-FFF2-40B4-BE49-F238E27FC236}">
                <a16:creationId xmlns:a16="http://schemas.microsoft.com/office/drawing/2014/main" id="{935AA8A7-C8BA-B814-1E51-4C3A74A52684}"/>
              </a:ext>
            </a:extLst>
          </p:cNvPr>
          <p:cNvSpPr txBox="1">
            <a:spLocks noChangeArrowheads="1"/>
          </p:cNvSpPr>
          <p:nvPr/>
        </p:nvSpPr>
        <p:spPr bwMode="auto">
          <a:xfrm>
            <a:off x="2941638" y="1300163"/>
            <a:ext cx="4033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400">
                <a:latin typeface="Comic Sans MS" panose="030F0702030302020204" pitchFamily="66" charset="0"/>
              </a:rPr>
              <a:t>Western Samoa, 1993/5/16,   D=34.97°</a:t>
            </a:r>
          </a:p>
        </p:txBody>
      </p:sp>
      <p:sp>
        <p:nvSpPr>
          <p:cNvPr id="36876" name="Text Box 10">
            <a:extLst>
              <a:ext uri="{FF2B5EF4-FFF2-40B4-BE49-F238E27FC236}">
                <a16:creationId xmlns:a16="http://schemas.microsoft.com/office/drawing/2014/main" id="{AFC879B8-3F36-A576-51E3-C4538EEBC555}"/>
              </a:ext>
            </a:extLst>
          </p:cNvPr>
          <p:cNvSpPr txBox="1">
            <a:spLocks noChangeArrowheads="1"/>
          </p:cNvSpPr>
          <p:nvPr/>
        </p:nvSpPr>
        <p:spPr bwMode="auto">
          <a:xfrm>
            <a:off x="3216275" y="3798888"/>
            <a:ext cx="40338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400">
                <a:latin typeface="Comic Sans MS" panose="030F0702030302020204" pitchFamily="66" charset="0"/>
              </a:rPr>
              <a:t>Western Samoa, 1993/5/16,   D=34.97°</a:t>
            </a:r>
          </a:p>
        </p:txBody>
      </p:sp>
      <p:sp>
        <p:nvSpPr>
          <p:cNvPr id="36877" name="Text Box 11">
            <a:extLst>
              <a:ext uri="{FF2B5EF4-FFF2-40B4-BE49-F238E27FC236}">
                <a16:creationId xmlns:a16="http://schemas.microsoft.com/office/drawing/2014/main" id="{B8AE4A12-D9F9-14C9-D6FB-DBBEC1554CA5}"/>
              </a:ext>
            </a:extLst>
          </p:cNvPr>
          <p:cNvSpPr txBox="1">
            <a:spLocks noChangeArrowheads="1"/>
          </p:cNvSpPr>
          <p:nvPr/>
        </p:nvSpPr>
        <p:spPr bwMode="auto">
          <a:xfrm rot="-5400000">
            <a:off x="1462881" y="2008982"/>
            <a:ext cx="7969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200">
                <a:latin typeface="Comic Sans MS" panose="030F0702030302020204" pitchFamily="66" charset="0"/>
              </a:rPr>
              <a:t>V</a:t>
            </a:r>
            <a:r>
              <a:rPr lang="de-DE" altLang="de-DE" sz="1200" baseline="-25000">
                <a:latin typeface="Comic Sans MS" panose="030F0702030302020204" pitchFamily="66" charset="0"/>
              </a:rPr>
              <a:t>z</a:t>
            </a:r>
            <a:r>
              <a:rPr lang="de-DE" altLang="de-DE" sz="1200">
                <a:latin typeface="Comic Sans MS" panose="030F0702030302020204" pitchFamily="66" charset="0"/>
              </a:rPr>
              <a:t> [m/s]</a:t>
            </a:r>
          </a:p>
        </p:txBody>
      </p:sp>
      <p:sp>
        <p:nvSpPr>
          <p:cNvPr id="36878" name="Text Box 12">
            <a:extLst>
              <a:ext uri="{FF2B5EF4-FFF2-40B4-BE49-F238E27FC236}">
                <a16:creationId xmlns:a16="http://schemas.microsoft.com/office/drawing/2014/main" id="{61ACB974-A0F2-A3CC-453F-E458D6A1FF05}"/>
              </a:ext>
            </a:extLst>
          </p:cNvPr>
          <p:cNvSpPr txBox="1">
            <a:spLocks noChangeArrowheads="1"/>
          </p:cNvSpPr>
          <p:nvPr/>
        </p:nvSpPr>
        <p:spPr bwMode="auto">
          <a:xfrm rot="-5400000">
            <a:off x="1458119" y="4287044"/>
            <a:ext cx="7969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200">
                <a:latin typeface="Comic Sans MS" panose="030F0702030302020204" pitchFamily="66" charset="0"/>
              </a:rPr>
              <a:t>V</a:t>
            </a:r>
            <a:r>
              <a:rPr lang="de-DE" altLang="de-DE" sz="1200" baseline="-25000">
                <a:latin typeface="Comic Sans MS" panose="030F0702030302020204" pitchFamily="66" charset="0"/>
              </a:rPr>
              <a:t>z</a:t>
            </a:r>
            <a:r>
              <a:rPr lang="de-DE" altLang="de-DE" sz="1200">
                <a:latin typeface="Comic Sans MS" panose="030F0702030302020204" pitchFamily="66" charset="0"/>
              </a:rPr>
              <a:t> [m/s]</a:t>
            </a:r>
          </a:p>
        </p:txBody>
      </p:sp>
      <p:sp>
        <p:nvSpPr>
          <p:cNvPr id="36879" name="Text Box 13">
            <a:extLst>
              <a:ext uri="{FF2B5EF4-FFF2-40B4-BE49-F238E27FC236}">
                <a16:creationId xmlns:a16="http://schemas.microsoft.com/office/drawing/2014/main" id="{EDBCF6C7-39A0-FC82-787F-C5DE485FACC7}"/>
              </a:ext>
            </a:extLst>
          </p:cNvPr>
          <p:cNvSpPr txBox="1">
            <a:spLocks noChangeArrowheads="1"/>
          </p:cNvSpPr>
          <p:nvPr/>
        </p:nvSpPr>
        <p:spPr bwMode="auto">
          <a:xfrm>
            <a:off x="3894138" y="2720975"/>
            <a:ext cx="504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200">
                <a:latin typeface="Comic Sans MS" panose="030F0702030302020204" pitchFamily="66" charset="0"/>
              </a:rPr>
              <a:t>t [s]</a:t>
            </a:r>
          </a:p>
        </p:txBody>
      </p:sp>
      <p:sp>
        <p:nvSpPr>
          <p:cNvPr id="36880" name="Text Box 14">
            <a:extLst>
              <a:ext uri="{FF2B5EF4-FFF2-40B4-BE49-F238E27FC236}">
                <a16:creationId xmlns:a16="http://schemas.microsoft.com/office/drawing/2014/main" id="{591855BF-14E6-BEB0-7EAB-404051E05182}"/>
              </a:ext>
            </a:extLst>
          </p:cNvPr>
          <p:cNvSpPr txBox="1">
            <a:spLocks noChangeArrowheads="1"/>
          </p:cNvSpPr>
          <p:nvPr/>
        </p:nvSpPr>
        <p:spPr bwMode="auto">
          <a:xfrm>
            <a:off x="3995738" y="5110163"/>
            <a:ext cx="5048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200">
                <a:latin typeface="Comic Sans MS" panose="030F0702030302020204" pitchFamily="66" charset="0"/>
              </a:rPr>
              <a:t>t [s]</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1" name="Rectangle 7">
            <a:extLst>
              <a:ext uri="{FF2B5EF4-FFF2-40B4-BE49-F238E27FC236}">
                <a16:creationId xmlns:a16="http://schemas.microsoft.com/office/drawing/2014/main" id="{38D39024-3F4C-EFC6-3E81-79FBDD61F68C}"/>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sz="2400"/>
              <a:t>Time-frequency representation of seismograms</a:t>
            </a:r>
            <a:br>
              <a:rPr lang="de-DE" altLang="de-DE" sz="2400"/>
            </a:br>
            <a:r>
              <a:rPr lang="de-DE" altLang="de-DE" sz="2000" i="1"/>
              <a:t>comparing data with synthetics</a:t>
            </a:r>
          </a:p>
        </p:txBody>
      </p:sp>
      <p:sp>
        <p:nvSpPr>
          <p:cNvPr id="9" name="Footer Placeholder 2">
            <a:extLst>
              <a:ext uri="{FF2B5EF4-FFF2-40B4-BE49-F238E27FC236}">
                <a16:creationId xmlns:a16="http://schemas.microsoft.com/office/drawing/2014/main" id="{3509DE55-D03B-A78B-4A8E-212922077E16}"/>
              </a:ext>
            </a:extLst>
          </p:cNvPr>
          <p:cNvSpPr>
            <a:spLocks noGrp="1"/>
          </p:cNvSpPr>
          <p:nvPr>
            <p:ph type="ftr" sz="quarter" idx="11"/>
          </p:nvPr>
        </p:nvSpPr>
        <p:spPr/>
        <p:txBody>
          <a:bodyPr/>
          <a:lstStyle/>
          <a:p>
            <a:pPr>
              <a:defRPr/>
            </a:pPr>
            <a:r>
              <a:rPr lang="de-DE" altLang="de-DE"/>
              <a:t>Computational Geophysics and Data Analysis</a:t>
            </a:r>
          </a:p>
        </p:txBody>
      </p:sp>
      <p:sp>
        <p:nvSpPr>
          <p:cNvPr id="10" name="Slide Number Placeholder 3">
            <a:extLst>
              <a:ext uri="{FF2B5EF4-FFF2-40B4-BE49-F238E27FC236}">
                <a16:creationId xmlns:a16="http://schemas.microsoft.com/office/drawing/2014/main" id="{A2980E3C-D479-EE0A-5060-C17B3BC8CB2B}"/>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A60E75-B322-431E-983C-25851CE7C25B}" type="slidenum">
              <a:rPr lang="de-DE" altLang="de-DE">
                <a:solidFill>
                  <a:srgbClr val="898989"/>
                </a:solidFill>
              </a:rPr>
              <a:pPr/>
              <a:t>34</a:t>
            </a:fld>
            <a:endParaRPr lang="de-DE" altLang="de-DE">
              <a:solidFill>
                <a:srgbClr val="898989"/>
              </a:solidFill>
            </a:endParaRPr>
          </a:p>
        </p:txBody>
      </p:sp>
      <p:sp>
        <p:nvSpPr>
          <p:cNvPr id="38917" name="Text Box 2">
            <a:extLst>
              <a:ext uri="{FF2B5EF4-FFF2-40B4-BE49-F238E27FC236}">
                <a16:creationId xmlns:a16="http://schemas.microsoft.com/office/drawing/2014/main" id="{14CC16E6-84DF-6245-C4AE-03017395E4C7}"/>
              </a:ext>
            </a:extLst>
          </p:cNvPr>
          <p:cNvSpPr txBox="1">
            <a:spLocks noChangeArrowheads="1"/>
          </p:cNvSpPr>
          <p:nvPr/>
        </p:nvSpPr>
        <p:spPr bwMode="auto">
          <a:xfrm>
            <a:off x="1793875" y="1965325"/>
            <a:ext cx="8713788"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50000"/>
              </a:spcBef>
              <a:buFontTx/>
              <a:buNone/>
            </a:pPr>
            <a:r>
              <a:rPr lang="de-DE" altLang="de-DE" sz="1600" b="1">
                <a:latin typeface="Arial" panose="020B0604020202020204" pitchFamily="34" charset="0"/>
              </a:rPr>
              <a:t>Kristeková et al., 2006 :</a:t>
            </a:r>
            <a:r>
              <a:rPr lang="de-DE" altLang="de-DE" sz="1400" b="1">
                <a:latin typeface="Arial" panose="020B0604020202020204" pitchFamily="34" charset="0"/>
              </a:rPr>
              <a:t> </a:t>
            </a:r>
            <a:r>
              <a:rPr lang="de-DE" altLang="de-DE" sz="1400">
                <a:latin typeface="Arial" panose="020B0604020202020204" pitchFamily="34" charset="0"/>
              </a:rPr>
              <a:t>... the most complete and informative characterization of</a:t>
            </a:r>
          </a:p>
          <a:p>
            <a:pPr algn="just" eaLnBrk="1" hangingPunct="1">
              <a:lnSpc>
                <a:spcPct val="100000"/>
              </a:lnSpc>
              <a:spcBef>
                <a:spcPct val="50000"/>
              </a:spcBef>
              <a:buFontTx/>
              <a:buNone/>
            </a:pPr>
            <a:r>
              <a:rPr lang="de-DE" altLang="de-DE" sz="1400">
                <a:latin typeface="Arial" panose="020B0604020202020204" pitchFamily="34" charset="0"/>
              </a:rPr>
              <a:t>a signal can be obtained by its decomposition in the time-frequency plane ... .</a:t>
            </a:r>
          </a:p>
        </p:txBody>
      </p:sp>
      <p:graphicFrame>
        <p:nvGraphicFramePr>
          <p:cNvPr id="38918" name="Object 3">
            <a:extLst>
              <a:ext uri="{FF2B5EF4-FFF2-40B4-BE49-F238E27FC236}">
                <a16:creationId xmlns:a16="http://schemas.microsoft.com/office/drawing/2014/main" id="{876BFF6C-691A-3ED1-7237-9E57B5E5BFCF}"/>
              </a:ext>
            </a:extLst>
          </p:cNvPr>
          <p:cNvGraphicFramePr>
            <a:graphicFrameLocks noChangeAspect="1"/>
          </p:cNvGraphicFramePr>
          <p:nvPr/>
        </p:nvGraphicFramePr>
        <p:xfrm>
          <a:off x="1774825" y="2887663"/>
          <a:ext cx="4335463" cy="684212"/>
        </p:xfrm>
        <a:graphic>
          <a:graphicData uri="http://schemas.openxmlformats.org/presentationml/2006/ole">
            <mc:AlternateContent xmlns:mc="http://schemas.openxmlformats.org/markup-compatibility/2006">
              <mc:Choice xmlns:v="urn:schemas-microsoft-com:vml" Requires="v">
                <p:oleObj name="Formel" r:id="rId3" imgW="2590902" imgH="342900" progId="Equation.3">
                  <p:embed/>
                </p:oleObj>
              </mc:Choice>
              <mc:Fallback>
                <p:oleObj name="Formel" r:id="rId3" imgW="2590902" imgH="342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2887663"/>
                        <a:ext cx="433546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4">
            <a:extLst>
              <a:ext uri="{FF2B5EF4-FFF2-40B4-BE49-F238E27FC236}">
                <a16:creationId xmlns:a16="http://schemas.microsoft.com/office/drawing/2014/main" id="{D0B694D3-EA15-DF63-243B-5E9973EA15EB}"/>
              </a:ext>
            </a:extLst>
          </p:cNvPr>
          <p:cNvGraphicFramePr>
            <a:graphicFrameLocks noChangeAspect="1"/>
          </p:cNvGraphicFramePr>
          <p:nvPr/>
        </p:nvGraphicFramePr>
        <p:xfrm>
          <a:off x="1768475" y="3716338"/>
          <a:ext cx="4687888" cy="684212"/>
        </p:xfrm>
        <a:graphic>
          <a:graphicData uri="http://schemas.openxmlformats.org/presentationml/2006/ole">
            <mc:AlternateContent xmlns:mc="http://schemas.openxmlformats.org/markup-compatibility/2006">
              <mc:Choice xmlns:v="urn:schemas-microsoft-com:vml" Requires="v">
                <p:oleObj name="Formel" r:id="rId5" imgW="2800388" imgH="342900" progId="Equation.3">
                  <p:embed/>
                </p:oleObj>
              </mc:Choice>
              <mc:Fallback>
                <p:oleObj name="Formel" r:id="rId5" imgW="2800388" imgH="342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475" y="3716338"/>
                        <a:ext cx="4687888"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5">
            <a:extLst>
              <a:ext uri="{FF2B5EF4-FFF2-40B4-BE49-F238E27FC236}">
                <a16:creationId xmlns:a16="http://schemas.microsoft.com/office/drawing/2014/main" id="{9271863F-9EE5-1120-DF31-007BC6B19597}"/>
              </a:ext>
            </a:extLst>
          </p:cNvPr>
          <p:cNvSpPr txBox="1">
            <a:spLocks noChangeArrowheads="1"/>
          </p:cNvSpPr>
          <p:nvPr/>
        </p:nvSpPr>
        <p:spPr bwMode="auto">
          <a:xfrm>
            <a:off x="6600825" y="3019425"/>
            <a:ext cx="4067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600">
                <a:latin typeface="Arial" panose="020B0604020202020204" pitchFamily="34" charset="0"/>
              </a:rPr>
              <a:t>[ </a:t>
            </a:r>
            <a:r>
              <a:rPr lang="de-DE" altLang="de-DE" sz="1600" b="1">
                <a:latin typeface="Arial" panose="020B0604020202020204" pitchFamily="34" charset="0"/>
              </a:rPr>
              <a:t>t-w representation of synthetics, u(t)</a:t>
            </a:r>
            <a:r>
              <a:rPr lang="de-DE" altLang="de-DE" sz="1600">
                <a:latin typeface="Arial" panose="020B0604020202020204" pitchFamily="34" charset="0"/>
              </a:rPr>
              <a:t> ]</a:t>
            </a:r>
          </a:p>
        </p:txBody>
      </p:sp>
      <p:sp>
        <p:nvSpPr>
          <p:cNvPr id="38921" name="Text Box 6">
            <a:extLst>
              <a:ext uri="{FF2B5EF4-FFF2-40B4-BE49-F238E27FC236}">
                <a16:creationId xmlns:a16="http://schemas.microsoft.com/office/drawing/2014/main" id="{D020581D-FF01-966D-8D15-D7FB4A3B0C70}"/>
              </a:ext>
            </a:extLst>
          </p:cNvPr>
          <p:cNvSpPr txBox="1">
            <a:spLocks noChangeArrowheads="1"/>
          </p:cNvSpPr>
          <p:nvPr/>
        </p:nvSpPr>
        <p:spPr bwMode="auto">
          <a:xfrm>
            <a:off x="6600825" y="3883025"/>
            <a:ext cx="4067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50000"/>
              </a:spcBef>
              <a:buFontTx/>
              <a:buNone/>
            </a:pPr>
            <a:r>
              <a:rPr lang="de-DE" altLang="de-DE" sz="1600">
                <a:latin typeface="Arial" panose="020B0604020202020204" pitchFamily="34" charset="0"/>
              </a:rPr>
              <a:t>[ </a:t>
            </a:r>
            <a:r>
              <a:rPr lang="de-DE" altLang="de-DE" sz="1600" b="1">
                <a:latin typeface="Arial" panose="020B0604020202020204" pitchFamily="34" charset="0"/>
              </a:rPr>
              <a:t>t-w representation of data, u</a:t>
            </a:r>
            <a:r>
              <a:rPr lang="de-DE" altLang="de-DE" sz="1600" b="1" baseline="-25000">
                <a:latin typeface="Arial" panose="020B0604020202020204" pitchFamily="34" charset="0"/>
              </a:rPr>
              <a:t>0</a:t>
            </a:r>
            <a:r>
              <a:rPr lang="de-DE" altLang="de-DE" sz="1600" b="1">
                <a:latin typeface="Arial" panose="020B0604020202020204" pitchFamily="34" charset="0"/>
              </a:rPr>
              <a:t>(t)</a:t>
            </a:r>
            <a:r>
              <a:rPr lang="de-DE" altLang="de-DE" sz="1600">
                <a:latin typeface="Arial" panose="020B0604020202020204" pitchFamily="34" charset="0"/>
              </a:rPr>
              <a:t> ]</a:t>
            </a:r>
          </a:p>
        </p:txBody>
      </p:sp>
      <p:sp>
        <p:nvSpPr>
          <p:cNvPr id="38922" name="Text Box 8">
            <a:extLst>
              <a:ext uri="{FF2B5EF4-FFF2-40B4-BE49-F238E27FC236}">
                <a16:creationId xmlns:a16="http://schemas.microsoft.com/office/drawing/2014/main" id="{A5621976-AEB8-A843-E43E-7E25D7EA2157}"/>
              </a:ext>
            </a:extLst>
          </p:cNvPr>
          <p:cNvSpPr txBox="1">
            <a:spLocks noChangeArrowheads="1"/>
          </p:cNvSpPr>
          <p:nvPr/>
        </p:nvSpPr>
        <p:spPr bwMode="auto">
          <a:xfrm>
            <a:off x="1993900" y="4908550"/>
            <a:ext cx="80883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de-DE" altLang="de-DE" sz="1800">
                <a:latin typeface="Arial" panose="020B0604020202020204" pitchFamily="34" charset="0"/>
              </a:rPr>
              <a:t>… an elegant way of separating phase (i.e., travel time) and amplitude (envelope) information!</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F233FE14-E741-4596-E0F7-7D060B223642}"/>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Time-frequency misfits</a:t>
            </a:r>
            <a:br>
              <a:rPr lang="de-DE" altLang="de-DE"/>
            </a:br>
            <a:r>
              <a:rPr lang="de-DE" altLang="de-DE" sz="1800"/>
              <a:t>... individually weighted …</a:t>
            </a:r>
          </a:p>
        </p:txBody>
      </p:sp>
      <p:sp>
        <p:nvSpPr>
          <p:cNvPr id="4" name="Footer Placeholder 2">
            <a:extLst>
              <a:ext uri="{FF2B5EF4-FFF2-40B4-BE49-F238E27FC236}">
                <a16:creationId xmlns:a16="http://schemas.microsoft.com/office/drawing/2014/main" id="{8184CE2B-47C7-C911-2D82-4E798C0DEC64}"/>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3">
            <a:extLst>
              <a:ext uri="{FF2B5EF4-FFF2-40B4-BE49-F238E27FC236}">
                <a16:creationId xmlns:a16="http://schemas.microsoft.com/office/drawing/2014/main" id="{276FE599-7FF6-0A1A-0D7C-70108DF3EF82}"/>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2E307AE-93FF-4E29-9D45-67B0516C3E22}" type="slidenum">
              <a:rPr lang="de-DE" altLang="de-DE">
                <a:solidFill>
                  <a:srgbClr val="898989"/>
                </a:solidFill>
              </a:rPr>
              <a:pPr/>
              <a:t>35</a:t>
            </a:fld>
            <a:endParaRPr lang="de-DE" altLang="de-DE">
              <a:solidFill>
                <a:srgbClr val="898989"/>
              </a:solidFill>
            </a:endParaRPr>
          </a:p>
        </p:txBody>
      </p:sp>
      <p:pic>
        <p:nvPicPr>
          <p:cNvPr id="40965" name="Picture 3">
            <a:extLst>
              <a:ext uri="{FF2B5EF4-FFF2-40B4-BE49-F238E27FC236}">
                <a16:creationId xmlns:a16="http://schemas.microsoft.com/office/drawing/2014/main" id="{6587311D-8298-39E7-AD4B-DDD9D01A1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88392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692462B2-B943-BB43-9E3F-8046628A8F83}"/>
              </a:ext>
            </a:extLst>
          </p:cNvPr>
          <p:cNvSpPr>
            <a:spLocks noGrp="1"/>
          </p:cNvSpPr>
          <p:nvPr>
            <p:ph type="title"/>
          </p:nvPr>
        </p:nvSpPr>
        <p:spPr/>
        <p:txBody>
          <a:bodyPr/>
          <a:lstStyle/>
          <a:p>
            <a:r>
              <a:rPr lang="de-DE" altLang="de-DE"/>
              <a:t>Programming Exercises</a:t>
            </a:r>
          </a:p>
        </p:txBody>
      </p:sp>
      <p:sp>
        <p:nvSpPr>
          <p:cNvPr id="45059" name="Content Placeholder 2">
            <a:extLst>
              <a:ext uri="{FF2B5EF4-FFF2-40B4-BE49-F238E27FC236}">
                <a16:creationId xmlns:a16="http://schemas.microsoft.com/office/drawing/2014/main" id="{11739D9E-F201-2C7F-F16D-98279A5DD1D2}"/>
              </a:ext>
            </a:extLst>
          </p:cNvPr>
          <p:cNvSpPr>
            <a:spLocks noGrp="1"/>
          </p:cNvSpPr>
          <p:nvPr>
            <p:ph idx="1"/>
          </p:nvPr>
        </p:nvSpPr>
        <p:spPr>
          <a:xfrm>
            <a:off x="533400" y="3048000"/>
            <a:ext cx="10515600" cy="3128963"/>
          </a:xfrm>
        </p:spPr>
        <p:txBody>
          <a:bodyPr/>
          <a:lstStyle/>
          <a:p>
            <a:pPr marL="0" indent="0" algn="ctr">
              <a:buFont typeface="Arial" panose="020B0604020202020204" pitchFamily="34" charset="0"/>
              <a:buNone/>
            </a:pPr>
            <a:r>
              <a:rPr lang="de-DE" altLang="de-DE" dirty="0"/>
              <a:t>07 Time frequency analysis</a:t>
            </a:r>
          </a:p>
        </p:txBody>
      </p:sp>
      <p:sp>
        <p:nvSpPr>
          <p:cNvPr id="4" name="Footer Placeholder 3">
            <a:extLst>
              <a:ext uri="{FF2B5EF4-FFF2-40B4-BE49-F238E27FC236}">
                <a16:creationId xmlns:a16="http://schemas.microsoft.com/office/drawing/2014/main" id="{7CE0A0F9-660F-4939-42EC-5B0E3718490F}"/>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F812E050-2A9B-C581-7F29-EB294C2DB1A0}"/>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6A29E8-6BEA-4580-B7A1-656E4876046E}" type="slidenum">
              <a:rPr lang="de-DE" altLang="de-DE">
                <a:solidFill>
                  <a:srgbClr val="898989"/>
                </a:solidFill>
              </a:rPr>
              <a:pPr/>
              <a:t>36</a:t>
            </a:fld>
            <a:endParaRPr lang="de-DE" altLang="de-DE">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302137F7-AB0B-A2D1-41B8-EA4703C9FF84}"/>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Good practice – for estimating spectra</a:t>
            </a:r>
          </a:p>
        </p:txBody>
      </p:sp>
      <p:sp>
        <p:nvSpPr>
          <p:cNvPr id="41987" name="Rectangle 3">
            <a:extLst>
              <a:ext uri="{FF2B5EF4-FFF2-40B4-BE49-F238E27FC236}">
                <a16:creationId xmlns:a16="http://schemas.microsoft.com/office/drawing/2014/main" id="{DFC82010-1AFF-44AF-E127-F45766163983}"/>
              </a:ext>
            </a:extLst>
          </p:cNvPr>
          <p:cNvSpPr>
            <a:spLocks noGrp="1" noChangeArrowheads="1"/>
          </p:cNvSpPr>
          <p:nvPr>
            <p:ph idx="1"/>
          </p:nvPr>
        </p:nvSpPr>
        <p:spPr/>
        <p:txBody>
          <a:bodyPr/>
          <a:lstStyle/>
          <a:p>
            <a:pPr marL="609600" indent="-609600" eaLnBrk="1" hangingPunct="1">
              <a:buFontTx/>
              <a:buAutoNum type="arabicPeriod"/>
            </a:pPr>
            <a:r>
              <a:rPr lang="de-DE" altLang="de-DE"/>
              <a:t>Filter the analogue record to avoid aliasing</a:t>
            </a:r>
          </a:p>
          <a:p>
            <a:pPr marL="609600" indent="-609600" eaLnBrk="1" hangingPunct="1">
              <a:buFontTx/>
              <a:buAutoNum type="arabicPeriod"/>
            </a:pPr>
            <a:r>
              <a:rPr lang="de-DE" altLang="de-DE"/>
              <a:t>Digitise such that the Nyquist lies above the highest frequency in the original data</a:t>
            </a:r>
          </a:p>
          <a:p>
            <a:pPr marL="609600" indent="-609600" eaLnBrk="1" hangingPunct="1">
              <a:buFontTx/>
              <a:buAutoNum type="arabicPeriod"/>
            </a:pPr>
            <a:r>
              <a:rPr lang="de-DE" altLang="de-DE"/>
              <a:t>Window to appropriate length </a:t>
            </a:r>
          </a:p>
          <a:p>
            <a:pPr marL="609600" indent="-609600" eaLnBrk="1" hangingPunct="1">
              <a:buFontTx/>
              <a:buAutoNum type="arabicPeriod"/>
            </a:pPr>
            <a:r>
              <a:rPr lang="de-DE" altLang="de-DE"/>
              <a:t>Detrend (e.g., by removing a best-fitting line)</a:t>
            </a:r>
          </a:p>
          <a:p>
            <a:pPr marL="609600" indent="-609600" eaLnBrk="1" hangingPunct="1">
              <a:buFontTx/>
              <a:buAutoNum type="arabicPeriod"/>
            </a:pPr>
            <a:r>
              <a:rPr lang="de-DE" altLang="de-DE"/>
              <a:t>Taper to smooth ends to avoid Gibbs</a:t>
            </a:r>
          </a:p>
          <a:p>
            <a:pPr marL="609600" indent="-609600" eaLnBrk="1" hangingPunct="1">
              <a:buFontTx/>
              <a:buAutoNum type="arabicPeriod"/>
            </a:pPr>
            <a:r>
              <a:rPr lang="de-DE" altLang="de-DE"/>
              <a:t>Pad with zeroes (to smooth spectrum or to use 2</a:t>
            </a:r>
            <a:r>
              <a:rPr lang="de-DE" altLang="de-DE" baseline="30000"/>
              <a:t>n</a:t>
            </a:r>
            <a:r>
              <a:rPr lang="de-DE" altLang="de-DE"/>
              <a:t> points for FFT) </a:t>
            </a:r>
          </a:p>
        </p:txBody>
      </p:sp>
      <p:sp>
        <p:nvSpPr>
          <p:cNvPr id="4" name="Footer Placeholder 3">
            <a:extLst>
              <a:ext uri="{FF2B5EF4-FFF2-40B4-BE49-F238E27FC236}">
                <a16:creationId xmlns:a16="http://schemas.microsoft.com/office/drawing/2014/main" id="{D2642607-FD66-96FC-19BE-87F3A9801B4C}"/>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6462ADC8-CD11-469D-15A0-B6A65955B98C}"/>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BDC5A0-5DFA-4E4A-93F4-D536BEE1AD8F}" type="slidenum">
              <a:rPr lang="de-DE" altLang="de-DE">
                <a:solidFill>
                  <a:srgbClr val="898989"/>
                </a:solidFill>
              </a:rPr>
              <a:pPr/>
              <a:t>37</a:t>
            </a:fld>
            <a:endParaRPr lang="de-DE" altLang="de-DE">
              <a:solidFill>
                <a:srgbClr val="898989"/>
              </a:solidFill>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a:extLst>
              <a:ext uri="{FF2B5EF4-FFF2-40B4-BE49-F238E27FC236}">
                <a16:creationId xmlns:a16="http://schemas.microsoft.com/office/drawing/2014/main" id="{29AF6B5A-AC6F-5449-E1A7-C4CBFF4C2056}"/>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dirty="0"/>
              <a:t>Good practice - Resampling (Decimating)</a:t>
            </a:r>
          </a:p>
        </p:txBody>
      </p:sp>
      <p:sp>
        <p:nvSpPr>
          <p:cNvPr id="43011" name="Rectangle 3">
            <a:extLst>
              <a:ext uri="{FF2B5EF4-FFF2-40B4-BE49-F238E27FC236}">
                <a16:creationId xmlns:a16="http://schemas.microsoft.com/office/drawing/2014/main" id="{7BF333A1-37DA-A08A-417C-07061E188CCF}"/>
              </a:ext>
            </a:extLst>
          </p:cNvPr>
          <p:cNvSpPr>
            <a:spLocks noGrp="1" noChangeArrowheads="1"/>
          </p:cNvSpPr>
          <p:nvPr>
            <p:ph idx="1"/>
          </p:nvPr>
        </p:nvSpPr>
        <p:spPr>
          <a:xfrm>
            <a:off x="2057400" y="1981200"/>
            <a:ext cx="8229600" cy="4525963"/>
          </a:xfrm>
        </p:spPr>
        <p:txBody>
          <a:bodyPr/>
          <a:lstStyle/>
          <a:p>
            <a:pPr eaLnBrk="1" hangingPunct="1"/>
            <a:r>
              <a:rPr lang="de-DE" altLang="de-DE"/>
              <a:t>Often it is useful to down-sample a time series (e.g., from 100Hz to 1Hz, when looking at surface waves). </a:t>
            </a:r>
          </a:p>
          <a:p>
            <a:pPr eaLnBrk="1" hangingPunct="1"/>
            <a:r>
              <a:rPr lang="de-DE" altLang="de-DE"/>
              <a:t>In this case the time series has to be preprocessed to avoid aliasing effects</a:t>
            </a:r>
          </a:p>
          <a:p>
            <a:pPr eaLnBrk="1" hangingPunct="1"/>
            <a:r>
              <a:rPr lang="de-DE" altLang="de-DE"/>
              <a:t>All frequencies above twice the new sampling interval have to be filtered out</a:t>
            </a:r>
          </a:p>
        </p:txBody>
      </p:sp>
      <p:sp>
        <p:nvSpPr>
          <p:cNvPr id="4" name="Footer Placeholder 3">
            <a:extLst>
              <a:ext uri="{FF2B5EF4-FFF2-40B4-BE49-F238E27FC236}">
                <a16:creationId xmlns:a16="http://schemas.microsoft.com/office/drawing/2014/main" id="{5A3F767E-2B2C-61F4-5239-8F78734515C1}"/>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8CA6C04D-3C06-73C6-0007-BAB23A5B8F93}"/>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D80220-6F1F-4B5B-A208-5E6B646B0A67}" type="slidenum">
              <a:rPr lang="de-DE" altLang="de-DE">
                <a:solidFill>
                  <a:srgbClr val="898989"/>
                </a:solidFill>
              </a:rPr>
              <a:pPr/>
              <a:t>38</a:t>
            </a:fld>
            <a:endParaRPr lang="de-DE" altLang="de-DE">
              <a:solidFill>
                <a:srgbClr val="898989"/>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a:extLst>
              <a:ext uri="{FF2B5EF4-FFF2-40B4-BE49-F238E27FC236}">
                <a16:creationId xmlns:a16="http://schemas.microsoft.com/office/drawing/2014/main" id="{0A3DF3B4-2B87-D680-4E4C-4DA258402B21}"/>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Detrending - Example</a:t>
            </a:r>
          </a:p>
        </p:txBody>
      </p:sp>
      <p:sp>
        <p:nvSpPr>
          <p:cNvPr id="7171" name="Rectangle 3">
            <a:extLst>
              <a:ext uri="{FF2B5EF4-FFF2-40B4-BE49-F238E27FC236}">
                <a16:creationId xmlns:a16="http://schemas.microsoft.com/office/drawing/2014/main" id="{A7FCC756-CD6B-D2BB-14ED-9044E3ADFDD8}"/>
              </a:ext>
            </a:extLst>
          </p:cNvPr>
          <p:cNvSpPr>
            <a:spLocks noGrp="1" noChangeArrowheads="1"/>
          </p:cNvSpPr>
          <p:nvPr>
            <p:ph idx="1"/>
          </p:nvPr>
        </p:nvSpPr>
        <p:spPr/>
        <p:txBody>
          <a:bodyPr/>
          <a:lstStyle/>
          <a:p>
            <a:pPr eaLnBrk="1" hangingPunct="1"/>
            <a:endParaRPr lang="de-DE" altLang="de-DE"/>
          </a:p>
        </p:txBody>
      </p:sp>
      <p:sp>
        <p:nvSpPr>
          <p:cNvPr id="6" name="Footer Placeholder 3">
            <a:extLst>
              <a:ext uri="{FF2B5EF4-FFF2-40B4-BE49-F238E27FC236}">
                <a16:creationId xmlns:a16="http://schemas.microsoft.com/office/drawing/2014/main" id="{9DD739DD-BA5F-2890-D8DC-D9933EDE20C3}"/>
              </a:ext>
            </a:extLst>
          </p:cNvPr>
          <p:cNvSpPr>
            <a:spLocks noGrp="1"/>
          </p:cNvSpPr>
          <p:nvPr>
            <p:ph type="ftr" sz="quarter" idx="11"/>
          </p:nvPr>
        </p:nvSpPr>
        <p:spPr/>
        <p:txBody>
          <a:bodyPr/>
          <a:lstStyle/>
          <a:p>
            <a:pPr>
              <a:defRPr/>
            </a:pPr>
            <a:r>
              <a:rPr lang="de-DE" altLang="de-DE"/>
              <a:t>Computational Geophysics and Data Analysis</a:t>
            </a:r>
          </a:p>
        </p:txBody>
      </p:sp>
      <p:sp>
        <p:nvSpPr>
          <p:cNvPr id="7" name="Slide Number Placeholder 4">
            <a:extLst>
              <a:ext uri="{FF2B5EF4-FFF2-40B4-BE49-F238E27FC236}">
                <a16:creationId xmlns:a16="http://schemas.microsoft.com/office/drawing/2014/main" id="{52A69715-C16C-73E8-AA8E-ACAD90EF09CC}"/>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703662-F313-44AA-8B00-52D2C81C210C}" type="slidenum">
              <a:rPr lang="de-DE" altLang="de-DE">
                <a:solidFill>
                  <a:srgbClr val="898989"/>
                </a:solidFill>
              </a:rPr>
              <a:pPr/>
              <a:t>4</a:t>
            </a:fld>
            <a:endParaRPr lang="de-DE" altLang="de-DE">
              <a:solidFill>
                <a:srgbClr val="898989"/>
              </a:solidFill>
            </a:endParaRPr>
          </a:p>
        </p:txBody>
      </p:sp>
      <p:pic>
        <p:nvPicPr>
          <p:cNvPr id="7174" name="Picture 4">
            <a:extLst>
              <a:ext uri="{FF2B5EF4-FFF2-40B4-BE49-F238E27FC236}">
                <a16:creationId xmlns:a16="http://schemas.microsoft.com/office/drawing/2014/main" id="{07C05475-B99B-7469-C6B5-E9DB6C3BD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90600"/>
            <a:ext cx="6991350" cy="522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Text Box 5">
            <a:extLst>
              <a:ext uri="{FF2B5EF4-FFF2-40B4-BE49-F238E27FC236}">
                <a16:creationId xmlns:a16="http://schemas.microsoft.com/office/drawing/2014/main" id="{A08DC9A0-6589-4200-6F80-AE0E72376F24}"/>
              </a:ext>
            </a:extLst>
          </p:cNvPr>
          <p:cNvSpPr txBox="1">
            <a:spLocks noChangeArrowheads="1"/>
          </p:cNvSpPr>
          <p:nvPr/>
        </p:nvSpPr>
        <p:spPr bwMode="auto">
          <a:xfrm>
            <a:off x="7756525" y="6205538"/>
            <a:ext cx="17383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de-DE" sz="1200">
                <a:latin typeface="Arial" panose="020B0604020202020204" pitchFamily="34" charset="0"/>
              </a:rPr>
              <a:t>Source: swharden.com</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a:extLst>
              <a:ext uri="{FF2B5EF4-FFF2-40B4-BE49-F238E27FC236}">
                <a16:creationId xmlns:a16="http://schemas.microsoft.com/office/drawing/2014/main" id="{C4EB2FBE-616E-35FE-8A00-FFBF0639DD92}"/>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Detrending - Example</a:t>
            </a:r>
          </a:p>
        </p:txBody>
      </p:sp>
      <p:sp>
        <p:nvSpPr>
          <p:cNvPr id="8195" name="Rectangle 3">
            <a:extLst>
              <a:ext uri="{FF2B5EF4-FFF2-40B4-BE49-F238E27FC236}">
                <a16:creationId xmlns:a16="http://schemas.microsoft.com/office/drawing/2014/main" id="{0689F1AD-604D-9C77-6C5C-D1F63C739E5A}"/>
              </a:ext>
            </a:extLst>
          </p:cNvPr>
          <p:cNvSpPr>
            <a:spLocks noGrp="1" noChangeArrowheads="1"/>
          </p:cNvSpPr>
          <p:nvPr>
            <p:ph idx="1"/>
          </p:nvPr>
        </p:nvSpPr>
        <p:spPr/>
        <p:txBody>
          <a:bodyPr/>
          <a:lstStyle/>
          <a:p>
            <a:pPr eaLnBrk="1" hangingPunct="1"/>
            <a:endParaRPr lang="de-DE" altLang="de-DE"/>
          </a:p>
        </p:txBody>
      </p:sp>
      <p:sp>
        <p:nvSpPr>
          <p:cNvPr id="5" name="Footer Placeholder 3">
            <a:extLst>
              <a:ext uri="{FF2B5EF4-FFF2-40B4-BE49-F238E27FC236}">
                <a16:creationId xmlns:a16="http://schemas.microsoft.com/office/drawing/2014/main" id="{6A68018C-F487-158C-695E-256F7E593909}"/>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4">
            <a:extLst>
              <a:ext uri="{FF2B5EF4-FFF2-40B4-BE49-F238E27FC236}">
                <a16:creationId xmlns:a16="http://schemas.microsoft.com/office/drawing/2014/main" id="{5B53177E-1557-8958-9E6A-DCC6FBFCFD85}"/>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D6632E-F9ED-4457-B1C4-7E9F8A8D6459}" type="slidenum">
              <a:rPr lang="de-DE" altLang="de-DE">
                <a:solidFill>
                  <a:srgbClr val="898989"/>
                </a:solidFill>
              </a:rPr>
              <a:pPr/>
              <a:t>5</a:t>
            </a:fld>
            <a:endParaRPr lang="de-DE" altLang="de-DE">
              <a:solidFill>
                <a:srgbClr val="898989"/>
              </a:solidFill>
            </a:endParaRPr>
          </a:p>
        </p:txBody>
      </p:sp>
      <p:pic>
        <p:nvPicPr>
          <p:cNvPr id="8198" name="Picture 6">
            <a:extLst>
              <a:ext uri="{FF2B5EF4-FFF2-40B4-BE49-F238E27FC236}">
                <a16:creationId xmlns:a16="http://schemas.microsoft.com/office/drawing/2014/main" id="{7EE9767A-C5AB-47A1-8EB1-5B7B12439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7848600"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344D-86DA-A051-7F41-F4236B24CEE4}"/>
              </a:ext>
            </a:extLst>
          </p:cNvPr>
          <p:cNvSpPr>
            <a:spLocks noGrp="1"/>
          </p:cNvSpPr>
          <p:nvPr>
            <p:ph type="title"/>
          </p:nvPr>
        </p:nvSpPr>
        <p:spPr/>
        <p:txBody>
          <a:bodyPr/>
          <a:lstStyle/>
          <a:p>
            <a:r>
              <a:rPr lang="de-DE" dirty="0"/>
              <a:t>Demeaning/Detrending</a:t>
            </a:r>
          </a:p>
        </p:txBody>
      </p:sp>
      <p:sp>
        <p:nvSpPr>
          <p:cNvPr id="4" name="Footer Placeholder 3">
            <a:extLst>
              <a:ext uri="{FF2B5EF4-FFF2-40B4-BE49-F238E27FC236}">
                <a16:creationId xmlns:a16="http://schemas.microsoft.com/office/drawing/2014/main" id="{2A49920C-C290-DDD8-4B0C-AF9491FDAA15}"/>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DE568EF3-62FA-CA6D-36F4-0EA2D81B917F}"/>
              </a:ext>
            </a:extLst>
          </p:cNvPr>
          <p:cNvSpPr>
            <a:spLocks noGrp="1"/>
          </p:cNvSpPr>
          <p:nvPr>
            <p:ph type="sldNum" sz="quarter" idx="12"/>
          </p:nvPr>
        </p:nvSpPr>
        <p:spPr/>
        <p:txBody>
          <a:bodyPr/>
          <a:lstStyle/>
          <a:p>
            <a:fld id="{01C14DCA-8E43-4947-997B-62B4ECD9EEAF}" type="slidenum">
              <a:rPr lang="de-DE" altLang="de-DE" smtClean="0"/>
              <a:pPr/>
              <a:t>6</a:t>
            </a:fld>
            <a:endParaRPr lang="de-DE" altLang="de-DE"/>
          </a:p>
        </p:txBody>
      </p:sp>
      <p:pic>
        <p:nvPicPr>
          <p:cNvPr id="12" name="Content Placeholder 11" descr="A graph of a wave&#10;&#10;AI-generated content may be incorrect.">
            <a:extLst>
              <a:ext uri="{FF2B5EF4-FFF2-40B4-BE49-F238E27FC236}">
                <a16:creationId xmlns:a16="http://schemas.microsoft.com/office/drawing/2014/main" id="{B5A720F2-B869-84E4-DA34-DB773F728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569496"/>
            <a:ext cx="4641427" cy="4351338"/>
          </a:xfrm>
        </p:spPr>
      </p:pic>
      <p:sp>
        <p:nvSpPr>
          <p:cNvPr id="13" name="TextBox 12">
            <a:extLst>
              <a:ext uri="{FF2B5EF4-FFF2-40B4-BE49-F238E27FC236}">
                <a16:creationId xmlns:a16="http://schemas.microsoft.com/office/drawing/2014/main" id="{7F8864D1-BA3E-9842-DC06-C4B12619FC86}"/>
              </a:ext>
            </a:extLst>
          </p:cNvPr>
          <p:cNvSpPr txBox="1"/>
          <p:nvPr/>
        </p:nvSpPr>
        <p:spPr>
          <a:xfrm flipH="1">
            <a:off x="2057400" y="966027"/>
            <a:ext cx="1905000" cy="523220"/>
          </a:xfrm>
          <a:prstGeom prst="rect">
            <a:avLst/>
          </a:prstGeom>
          <a:noFill/>
        </p:spPr>
        <p:txBody>
          <a:bodyPr wrap="square" rtlCol="0">
            <a:spAutoFit/>
          </a:bodyPr>
          <a:lstStyle/>
          <a:p>
            <a:r>
              <a:rPr lang="de-DE" sz="2800" dirty="0"/>
              <a:t>Before</a:t>
            </a:r>
          </a:p>
        </p:txBody>
      </p:sp>
      <p:grpSp>
        <p:nvGrpSpPr>
          <p:cNvPr id="15" name="Group 14">
            <a:extLst>
              <a:ext uri="{FF2B5EF4-FFF2-40B4-BE49-F238E27FC236}">
                <a16:creationId xmlns:a16="http://schemas.microsoft.com/office/drawing/2014/main" id="{2824B48A-7B9F-5AF0-1872-7C560ADD97B4}"/>
              </a:ext>
            </a:extLst>
          </p:cNvPr>
          <p:cNvGrpSpPr/>
          <p:nvPr/>
        </p:nvGrpSpPr>
        <p:grpSpPr>
          <a:xfrm>
            <a:off x="6629400" y="935026"/>
            <a:ext cx="4869489" cy="5196493"/>
            <a:chOff x="6629400" y="935026"/>
            <a:chExt cx="4869489" cy="5196493"/>
          </a:xfrm>
        </p:grpSpPr>
        <p:pic>
          <p:nvPicPr>
            <p:cNvPr id="9" name="Picture 8" descr="A graph of sound waves&#10;&#10;AI-generated content may be incorrect.">
              <a:extLst>
                <a:ext uri="{FF2B5EF4-FFF2-40B4-BE49-F238E27FC236}">
                  <a16:creationId xmlns:a16="http://schemas.microsoft.com/office/drawing/2014/main" id="{0EC08BA5-E948-2E98-F9AB-C90E229E6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566373"/>
              <a:ext cx="4869489" cy="4565146"/>
            </a:xfrm>
            <a:prstGeom prst="rect">
              <a:avLst/>
            </a:prstGeom>
          </p:spPr>
        </p:pic>
        <p:sp>
          <p:nvSpPr>
            <p:cNvPr id="14" name="TextBox 13">
              <a:extLst>
                <a:ext uri="{FF2B5EF4-FFF2-40B4-BE49-F238E27FC236}">
                  <a16:creationId xmlns:a16="http://schemas.microsoft.com/office/drawing/2014/main" id="{80DD2E14-E83A-594D-B81D-9D5FA56460D5}"/>
                </a:ext>
              </a:extLst>
            </p:cNvPr>
            <p:cNvSpPr txBox="1"/>
            <p:nvPr/>
          </p:nvSpPr>
          <p:spPr>
            <a:xfrm flipH="1">
              <a:off x="8610600" y="935026"/>
              <a:ext cx="1905000" cy="523220"/>
            </a:xfrm>
            <a:prstGeom prst="rect">
              <a:avLst/>
            </a:prstGeom>
            <a:noFill/>
          </p:spPr>
          <p:txBody>
            <a:bodyPr wrap="square" rtlCol="0">
              <a:spAutoFit/>
            </a:bodyPr>
            <a:lstStyle/>
            <a:p>
              <a:r>
                <a:rPr lang="de-DE" sz="2800" dirty="0"/>
                <a:t>After</a:t>
              </a:r>
              <a:endParaRPr lang="de-DE" dirty="0"/>
            </a:p>
          </p:txBody>
        </p:sp>
      </p:grpSp>
    </p:spTree>
    <p:extLst>
      <p:ext uri="{BB962C8B-B14F-4D97-AF65-F5344CB8AC3E}">
        <p14:creationId xmlns:p14="http://schemas.microsoft.com/office/powerpoint/2010/main" val="376677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a:extLst>
              <a:ext uri="{FF2B5EF4-FFF2-40B4-BE49-F238E27FC236}">
                <a16:creationId xmlns:a16="http://schemas.microsoft.com/office/drawing/2014/main" id="{1F0C649D-BCE6-7152-CBE7-AE3A5196C050}"/>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zero - padding</a:t>
            </a:r>
          </a:p>
        </p:txBody>
      </p:sp>
      <p:sp>
        <p:nvSpPr>
          <p:cNvPr id="9219" name="Rectangle 3">
            <a:extLst>
              <a:ext uri="{FF2B5EF4-FFF2-40B4-BE49-F238E27FC236}">
                <a16:creationId xmlns:a16="http://schemas.microsoft.com/office/drawing/2014/main" id="{ACF3DE0A-65D3-6AA6-189F-51F3BBC6A9DD}"/>
              </a:ext>
            </a:extLst>
          </p:cNvPr>
          <p:cNvSpPr>
            <a:spLocks noGrp="1" noChangeArrowheads="1"/>
          </p:cNvSpPr>
          <p:nvPr>
            <p:ph idx="1"/>
          </p:nvPr>
        </p:nvSpPr>
        <p:spPr/>
        <p:txBody>
          <a:bodyPr/>
          <a:lstStyle/>
          <a:p>
            <a:pPr eaLnBrk="1" hangingPunct="1"/>
            <a:endParaRPr lang="de-DE" altLang="de-DE" dirty="0"/>
          </a:p>
        </p:txBody>
      </p:sp>
      <p:sp>
        <p:nvSpPr>
          <p:cNvPr id="6" name="Footer Placeholder 3">
            <a:extLst>
              <a:ext uri="{FF2B5EF4-FFF2-40B4-BE49-F238E27FC236}">
                <a16:creationId xmlns:a16="http://schemas.microsoft.com/office/drawing/2014/main" id="{E47E7139-42CB-CC1C-C6D7-24E0F1727DA7}"/>
              </a:ext>
            </a:extLst>
          </p:cNvPr>
          <p:cNvSpPr>
            <a:spLocks noGrp="1"/>
          </p:cNvSpPr>
          <p:nvPr>
            <p:ph type="ftr" sz="quarter" idx="11"/>
          </p:nvPr>
        </p:nvSpPr>
        <p:spPr/>
        <p:txBody>
          <a:bodyPr/>
          <a:lstStyle/>
          <a:p>
            <a:pPr>
              <a:defRPr/>
            </a:pPr>
            <a:r>
              <a:rPr lang="de-DE" altLang="de-DE"/>
              <a:t>Computational Geophysics and Data Analysis</a:t>
            </a:r>
          </a:p>
        </p:txBody>
      </p:sp>
      <p:sp>
        <p:nvSpPr>
          <p:cNvPr id="7" name="Slide Number Placeholder 4">
            <a:extLst>
              <a:ext uri="{FF2B5EF4-FFF2-40B4-BE49-F238E27FC236}">
                <a16:creationId xmlns:a16="http://schemas.microsoft.com/office/drawing/2014/main" id="{828A0844-340D-C29F-63F3-C58FDCEBA0B9}"/>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FB9B85-EE2A-4E53-A00E-BDF07C3EF8F7}" type="slidenum">
              <a:rPr lang="de-DE" altLang="de-DE">
                <a:solidFill>
                  <a:srgbClr val="898989"/>
                </a:solidFill>
              </a:rPr>
              <a:pPr/>
              <a:t>7</a:t>
            </a:fld>
            <a:endParaRPr lang="de-DE" altLang="de-DE">
              <a:solidFill>
                <a:srgbClr val="898989"/>
              </a:solidFill>
            </a:endParaRPr>
          </a:p>
        </p:txBody>
      </p:sp>
      <p:pic>
        <p:nvPicPr>
          <p:cNvPr id="9222" name="Picture 4">
            <a:extLst>
              <a:ext uri="{FF2B5EF4-FFF2-40B4-BE49-F238E27FC236}">
                <a16:creationId xmlns:a16="http://schemas.microsoft.com/office/drawing/2014/main" id="{D6507BB7-99E1-504B-4BCE-CE1260107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52600"/>
            <a:ext cx="6296025"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3" name="Text Box 5">
            <a:extLst>
              <a:ext uri="{FF2B5EF4-FFF2-40B4-BE49-F238E27FC236}">
                <a16:creationId xmlns:a16="http://schemas.microsoft.com/office/drawing/2014/main" id="{4C071494-1868-7836-A13C-EEFB8A13B6FB}"/>
              </a:ext>
            </a:extLst>
          </p:cNvPr>
          <p:cNvSpPr txBox="1">
            <a:spLocks noChangeArrowheads="1"/>
          </p:cNvSpPr>
          <p:nvPr/>
        </p:nvSpPr>
        <p:spPr bwMode="auto">
          <a:xfrm>
            <a:off x="152400" y="914400"/>
            <a:ext cx="1165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de-DE" altLang="de-DE" sz="1800" dirty="0">
                <a:latin typeface="Arial" panose="020B0604020202020204" pitchFamily="34" charset="0"/>
              </a:rPr>
              <a:t>zero padding in the time domain corresponds to </a:t>
            </a:r>
            <a:r>
              <a:rPr lang="de-DE" altLang="de-DE" sz="1800" i="1" dirty="0">
                <a:latin typeface="Arial" panose="020B0604020202020204" pitchFamily="34" charset="0"/>
              </a:rPr>
              <a:t>ideal interpolation in the </a:t>
            </a:r>
            <a:r>
              <a:rPr lang="de-DE" altLang="de-DE" sz="1800" i="1" dirty="0">
                <a:latin typeface="Arial" panose="020B0604020202020204" pitchFamily="34" charset="0"/>
                <a:hlinkMouseOver r:id="rId3"/>
              </a:rPr>
              <a:t>frequency domain</a:t>
            </a:r>
            <a:r>
              <a:rPr lang="de-DE" altLang="de-DE" sz="1800" dirty="0">
                <a:latin typeface="Arial" panose="020B0604020202020204" pitchFamily="34" charset="0"/>
              </a:rPr>
              <a:t>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62B7A226-4A1E-99F2-0862-AB409D818E4F}"/>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de-DE" altLang="de-DE"/>
              <a:t>Some examples</a:t>
            </a:r>
          </a:p>
        </p:txBody>
      </p:sp>
      <p:pic>
        <p:nvPicPr>
          <p:cNvPr id="10243" name="Picture 3">
            <a:extLst>
              <a:ext uri="{FF2B5EF4-FFF2-40B4-BE49-F238E27FC236}">
                <a16:creationId xmlns:a16="http://schemas.microsoft.com/office/drawing/2014/main" id="{8EEC8055-B7C7-2981-BC39-2E0BBFAC1D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524000"/>
            <a:ext cx="8229600" cy="4525963"/>
          </a:xfrm>
        </p:spPr>
      </p:pic>
      <p:sp>
        <p:nvSpPr>
          <p:cNvPr id="4" name="Footer Placeholder 3">
            <a:extLst>
              <a:ext uri="{FF2B5EF4-FFF2-40B4-BE49-F238E27FC236}">
                <a16:creationId xmlns:a16="http://schemas.microsoft.com/office/drawing/2014/main" id="{2EE2F9FD-D34D-B8EF-8916-55CD37B0F143}"/>
              </a:ext>
            </a:extLst>
          </p:cNvPr>
          <p:cNvSpPr>
            <a:spLocks noGrp="1"/>
          </p:cNvSpPr>
          <p:nvPr>
            <p:ph type="ftr" sz="quarter" idx="11"/>
          </p:nvPr>
        </p:nvSpPr>
        <p:spPr/>
        <p:txBody>
          <a:bodyPr/>
          <a:lstStyle/>
          <a:p>
            <a:pPr>
              <a:defRPr/>
            </a:pPr>
            <a:r>
              <a:rPr lang="de-DE" altLang="de-DE"/>
              <a:t>Computational Geophysics and Data Analysis</a:t>
            </a:r>
          </a:p>
        </p:txBody>
      </p:sp>
      <p:sp>
        <p:nvSpPr>
          <p:cNvPr id="5" name="Slide Number Placeholder 4">
            <a:extLst>
              <a:ext uri="{FF2B5EF4-FFF2-40B4-BE49-F238E27FC236}">
                <a16:creationId xmlns:a16="http://schemas.microsoft.com/office/drawing/2014/main" id="{271DCFBB-FA76-3DF9-3154-C04852E637C9}"/>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78C79C-0A83-4869-9F7E-0F88DB03F03B}" type="slidenum">
              <a:rPr lang="de-DE" altLang="de-DE">
                <a:solidFill>
                  <a:srgbClr val="898989"/>
                </a:solidFill>
              </a:rPr>
              <a:pPr/>
              <a:t>8</a:t>
            </a:fld>
            <a:endParaRPr lang="de-DE" altLang="de-DE">
              <a:solidFill>
                <a:srgbClr val="898989"/>
              </a:solidFill>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a:extLst>
              <a:ext uri="{FF2B5EF4-FFF2-40B4-BE49-F238E27FC236}">
                <a16:creationId xmlns:a16="http://schemas.microsoft.com/office/drawing/2014/main" id="{FE756238-CD3E-A721-62A8-D1F18395992E}"/>
              </a:ext>
            </a:extLst>
          </p:cNvPr>
          <p:cNvSpPr>
            <a:spLocks noGrp="1" noChangeArrowheads="1"/>
          </p:cNvSpPr>
          <p:nvPr>
            <p:ph type="title"/>
          </p:nvPr>
        </p:nvSpPr>
        <p:spPr/>
        <p:txBody>
          <a:bodyPr rtlCol="0">
            <a:normAutofit fontScale="90000"/>
          </a:bodyPr>
          <a:lstStyle/>
          <a:p>
            <a:pPr eaLnBrk="1" fontAlgn="auto" hangingPunct="1">
              <a:spcAft>
                <a:spcPts val="0"/>
              </a:spcAft>
              <a:defRPr/>
            </a:pPr>
            <a:endParaRPr lang="de-DE" altLang="de-DE"/>
          </a:p>
        </p:txBody>
      </p:sp>
      <p:sp>
        <p:nvSpPr>
          <p:cNvPr id="11267" name="Rectangle 3">
            <a:extLst>
              <a:ext uri="{FF2B5EF4-FFF2-40B4-BE49-F238E27FC236}">
                <a16:creationId xmlns:a16="http://schemas.microsoft.com/office/drawing/2014/main" id="{CA5768AE-0F23-3588-7536-46CB5D64E8DF}"/>
              </a:ext>
            </a:extLst>
          </p:cNvPr>
          <p:cNvSpPr>
            <a:spLocks noGrp="1" noChangeArrowheads="1"/>
          </p:cNvSpPr>
          <p:nvPr>
            <p:ph idx="1"/>
          </p:nvPr>
        </p:nvSpPr>
        <p:spPr/>
        <p:txBody>
          <a:bodyPr/>
          <a:lstStyle/>
          <a:p>
            <a:pPr eaLnBrk="1" hangingPunct="1"/>
            <a:endParaRPr lang="de-DE" altLang="de-DE"/>
          </a:p>
        </p:txBody>
      </p:sp>
      <p:sp>
        <p:nvSpPr>
          <p:cNvPr id="5" name="Footer Placeholder 3">
            <a:extLst>
              <a:ext uri="{FF2B5EF4-FFF2-40B4-BE49-F238E27FC236}">
                <a16:creationId xmlns:a16="http://schemas.microsoft.com/office/drawing/2014/main" id="{6CADB303-B1C6-3D5F-818B-E7E1FFDAD932}"/>
              </a:ext>
            </a:extLst>
          </p:cNvPr>
          <p:cNvSpPr>
            <a:spLocks noGrp="1"/>
          </p:cNvSpPr>
          <p:nvPr>
            <p:ph type="ftr" sz="quarter" idx="11"/>
          </p:nvPr>
        </p:nvSpPr>
        <p:spPr/>
        <p:txBody>
          <a:bodyPr/>
          <a:lstStyle/>
          <a:p>
            <a:pPr>
              <a:defRPr/>
            </a:pPr>
            <a:r>
              <a:rPr lang="de-DE" altLang="de-DE"/>
              <a:t>Computational Geophysics and Data Analysis</a:t>
            </a:r>
          </a:p>
        </p:txBody>
      </p:sp>
      <p:sp>
        <p:nvSpPr>
          <p:cNvPr id="6" name="Slide Number Placeholder 4">
            <a:extLst>
              <a:ext uri="{FF2B5EF4-FFF2-40B4-BE49-F238E27FC236}">
                <a16:creationId xmlns:a16="http://schemas.microsoft.com/office/drawing/2014/main" id="{96A56A2F-9949-175D-97B7-BC7F658461D0}"/>
              </a:ext>
            </a:extLst>
          </p:cNvPr>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5CE988-AE1A-4807-B0FF-BC830FBC58BA}" type="slidenum">
              <a:rPr lang="de-DE" altLang="de-DE">
                <a:solidFill>
                  <a:srgbClr val="898989"/>
                </a:solidFill>
              </a:rPr>
              <a:pPr/>
              <a:t>9</a:t>
            </a:fld>
            <a:endParaRPr lang="de-DE" altLang="de-DE">
              <a:solidFill>
                <a:srgbClr val="898989"/>
              </a:solidFill>
            </a:endParaRPr>
          </a:p>
        </p:txBody>
      </p:sp>
      <p:pic>
        <p:nvPicPr>
          <p:cNvPr id="11270" name="Picture 4">
            <a:extLst>
              <a:ext uri="{FF2B5EF4-FFF2-40B4-BE49-F238E27FC236}">
                <a16:creationId xmlns:a16="http://schemas.microsoft.com/office/drawing/2014/main" id="{0CA7D692-BB09-D8A2-AA66-2A4F073DA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95400"/>
            <a:ext cx="6553200"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theme/theme1.xml><?xml version="1.0" encoding="utf-8"?>
<a:theme xmlns:a="http://schemas.openxmlformats.org/drawingml/2006/main" name="Standard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1046</Words>
  <Application>Microsoft Office PowerPoint</Application>
  <PresentationFormat>Widescreen</PresentationFormat>
  <Paragraphs>176</Paragraphs>
  <Slides>38</Slides>
  <Notes>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Arial</vt:lpstr>
      <vt:lpstr>Calibri</vt:lpstr>
      <vt:lpstr>Calibri Light</vt:lpstr>
      <vt:lpstr>Comic Sans MS</vt:lpstr>
      <vt:lpstr>Symbol</vt:lpstr>
      <vt:lpstr>Wingdings</vt:lpstr>
      <vt:lpstr>Standarddesign</vt:lpstr>
      <vt:lpstr>Equation</vt:lpstr>
      <vt:lpstr>Formel</vt:lpstr>
      <vt:lpstr>Spectral Estimation: Applications in Seismology </vt:lpstr>
      <vt:lpstr>Phase and amplitude spectrum</vt:lpstr>
      <vt:lpstr>PowerPoint Presentation</vt:lpstr>
      <vt:lpstr>Detrending - Example</vt:lpstr>
      <vt:lpstr>Detrending - Example</vt:lpstr>
      <vt:lpstr>Demeaning/Detrending</vt:lpstr>
      <vt:lpstr>zero - padding</vt:lpstr>
      <vt:lpstr>Some examples</vt:lpstr>
      <vt:lpstr>PowerPoint Presentation</vt:lpstr>
      <vt:lpstr>Spectral leakage</vt:lpstr>
      <vt:lpstr>Windowing/Tapering</vt:lpstr>
      <vt:lpstr>Simple rules</vt:lpstr>
      <vt:lpstr>PowerPoint Presentation</vt:lpstr>
      <vt:lpstr>Energy and power spectra (random signals)</vt:lpstr>
      <vt:lpstr>Power Spectral Density (psd)</vt:lpstr>
      <vt:lpstr>Power Spectral Density</vt:lpstr>
      <vt:lpstr>Power Spectral Density</vt:lpstr>
      <vt:lpstr>Power Spectral Density</vt:lpstr>
      <vt:lpstr>Low Noise Model Earth</vt:lpstr>
      <vt:lpstr>Exercise</vt:lpstr>
      <vt:lpstr>PowerPoint Presentation</vt:lpstr>
      <vt:lpstr>Frequencies in seismograms</vt:lpstr>
      <vt:lpstr>Amplitude spectrum Eigenfrequencies</vt:lpstr>
      <vt:lpstr>Sound of an instrument</vt:lpstr>
      <vt:lpstr>Instrument Earth</vt:lpstr>
      <vt:lpstr>The 2009 earthquake „swarm“</vt:lpstr>
      <vt:lpstr>PowerPoint Presentation</vt:lpstr>
      <vt:lpstr>Rotations … </vt:lpstr>
      <vt:lpstr>First observations of eigenmodes with ring laser!</vt:lpstr>
      <vt:lpstr>Programming Exercise</vt:lpstr>
      <vt:lpstr>Spectral analysis: windowed spectra</vt:lpstr>
      <vt:lpstr>Seismo-“weather“</vt:lpstr>
      <vt:lpstr>Going beyond ray tomography … </vt:lpstr>
      <vt:lpstr>Time-frequency representation of seismograms comparing data with synthetics</vt:lpstr>
      <vt:lpstr>Time-frequency misfits ... individually weighted …</vt:lpstr>
      <vt:lpstr>Programming Exercises</vt:lpstr>
      <vt:lpstr>Good practice – for estimating spectra</vt:lpstr>
      <vt:lpstr>Good practice - Resampling (Decimating)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Igel, Heiner</cp:lastModifiedBy>
  <cp:revision>174</cp:revision>
  <cp:lastPrinted>1601-01-01T00:00:00Z</cp:lastPrinted>
  <dcterms:created xsi:type="dcterms:W3CDTF">1601-01-01T00:00:00Z</dcterms:created>
  <dcterms:modified xsi:type="dcterms:W3CDTF">2025-05-22T18:52:11Z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